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9" r:id="rId3"/>
    <p:sldId id="260" r:id="rId4"/>
    <p:sldId id="287" r:id="rId5"/>
    <p:sldId id="278" r:id="rId6"/>
    <p:sldId id="277" r:id="rId7"/>
    <p:sldId id="280" r:id="rId8"/>
    <p:sldId id="267" r:id="rId9"/>
    <p:sldId id="274" r:id="rId10"/>
    <p:sldId id="283" r:id="rId11"/>
    <p:sldId id="284" r:id="rId12"/>
    <p:sldId id="288" r:id="rId13"/>
    <p:sldId id="263" r:id="rId14"/>
    <p:sldId id="264" r:id="rId15"/>
    <p:sldId id="265" r:id="rId16"/>
    <p:sldId id="262" r:id="rId17"/>
    <p:sldId id="276" r:id="rId18"/>
    <p:sldId id="257" r:id="rId19"/>
    <p:sldId id="281" r:id="rId20"/>
    <p:sldId id="258" r:id="rId21"/>
    <p:sldId id="268" r:id="rId22"/>
    <p:sldId id="286" r:id="rId23"/>
    <p:sldId id="269" r:id="rId24"/>
    <p:sldId id="282" r:id="rId25"/>
    <p:sldId id="270" r:id="rId26"/>
    <p:sldId id="285" r:id="rId27"/>
    <p:sldId id="261" r:id="rId28"/>
    <p:sldId id="273" r:id="rId29"/>
    <p:sldId id="272" r:id="rId30"/>
    <p:sldId id="271" r:id="rId31"/>
    <p:sldId id="289"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八木原 晋" initials="八木原" lastIdx="6" clrIdx="0">
    <p:extLst>
      <p:ext uri="{19B8F6BF-5375-455C-9EA6-DF929625EA0E}">
        <p15:presenceInfo xmlns:p15="http://schemas.microsoft.com/office/powerpoint/2012/main" userId="0f9b504ffbb330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6FD719-77E8-45B1-9031-827B772AB531}" v="2" dt="2019-08-27T23:19:12.5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4" autoAdjust="0"/>
    <p:restoredTop sz="80662" autoAdjust="0"/>
  </p:normalViewPr>
  <p:slideViewPr>
    <p:cSldViewPr snapToGrid="0">
      <p:cViewPr varScale="1">
        <p:scale>
          <a:sx n="46" d="100"/>
          <a:sy n="46" d="100"/>
        </p:scale>
        <p:origin x="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blex3210@outlook.jp" userId="8eb573c700291800" providerId="LiveId" clId="{721D7A55-D700-4573-A903-D918FAD45C7E}"/>
    <pc:docChg chg="undo addSld modSld">
      <pc:chgData name="doublex3210@outlook.jp" userId="8eb573c700291800" providerId="LiveId" clId="{721D7A55-D700-4573-A903-D918FAD45C7E}" dt="2019-07-17T16:29:00.252" v="105" actId="20577"/>
      <pc:docMkLst>
        <pc:docMk/>
      </pc:docMkLst>
      <pc:sldChg chg="modSp">
        <pc:chgData name="doublex3210@outlook.jp" userId="8eb573c700291800" providerId="LiveId" clId="{721D7A55-D700-4573-A903-D918FAD45C7E}" dt="2019-07-02T09:23:10.145" v="84"/>
        <pc:sldMkLst>
          <pc:docMk/>
          <pc:sldMk cId="169630119" sldId="269"/>
        </pc:sldMkLst>
        <pc:spChg chg="mod">
          <ac:chgData name="doublex3210@outlook.jp" userId="8eb573c700291800" providerId="LiveId" clId="{721D7A55-D700-4573-A903-D918FAD45C7E}" dt="2019-07-02T09:23:10.145" v="84"/>
          <ac:spMkLst>
            <pc:docMk/>
            <pc:sldMk cId="169630119" sldId="269"/>
            <ac:spMk id="3" creationId="{2CC6D988-A1BB-4054-8D8B-2E8DEB0123F6}"/>
          </ac:spMkLst>
        </pc:spChg>
      </pc:sldChg>
      <pc:sldChg chg="modSp">
        <pc:chgData name="doublex3210@outlook.jp" userId="8eb573c700291800" providerId="LiveId" clId="{721D7A55-D700-4573-A903-D918FAD45C7E}" dt="2019-07-17T16:29:00.252" v="105" actId="20577"/>
        <pc:sldMkLst>
          <pc:docMk/>
          <pc:sldMk cId="1736380325" sldId="270"/>
        </pc:sldMkLst>
        <pc:spChg chg="mod">
          <ac:chgData name="doublex3210@outlook.jp" userId="8eb573c700291800" providerId="LiveId" clId="{721D7A55-D700-4573-A903-D918FAD45C7E}" dt="2019-07-17T16:29:00.252" v="105" actId="20577"/>
          <ac:spMkLst>
            <pc:docMk/>
            <pc:sldMk cId="1736380325" sldId="270"/>
            <ac:spMk id="3" creationId="{68CCB790-B2CF-4968-B58D-C31D1CC31A7A}"/>
          </ac:spMkLst>
        </pc:spChg>
      </pc:sldChg>
      <pc:sldChg chg="addSp delSp modSp">
        <pc:chgData name="doublex3210@outlook.jp" userId="8eb573c700291800" providerId="LiveId" clId="{721D7A55-D700-4573-A903-D918FAD45C7E}" dt="2019-07-17T15:27:17.464" v="91"/>
        <pc:sldMkLst>
          <pc:docMk/>
          <pc:sldMk cId="1352955334" sldId="271"/>
        </pc:sldMkLst>
        <pc:graphicFrameChg chg="add del mod">
          <ac:chgData name="doublex3210@outlook.jp" userId="8eb573c700291800" providerId="LiveId" clId="{721D7A55-D700-4573-A903-D918FAD45C7E}" dt="2019-07-17T15:27:17.464" v="91"/>
          <ac:graphicFrameMkLst>
            <pc:docMk/>
            <pc:sldMk cId="1352955334" sldId="271"/>
            <ac:graphicFrameMk id="5" creationId="{A5403F96-EE9E-4AC8-932F-E442A3FAE730}"/>
          </ac:graphicFrameMkLst>
        </pc:graphicFrameChg>
      </pc:sldChg>
      <pc:sldChg chg="addSp delSp">
        <pc:chgData name="doublex3210@outlook.jp" userId="8eb573c700291800" providerId="LiveId" clId="{721D7A55-D700-4573-A903-D918FAD45C7E}" dt="2019-07-17T14:55:52.900" v="87"/>
        <pc:sldMkLst>
          <pc:docMk/>
          <pc:sldMk cId="2051171871" sldId="276"/>
        </pc:sldMkLst>
        <pc:spChg chg="add del">
          <ac:chgData name="doublex3210@outlook.jp" userId="8eb573c700291800" providerId="LiveId" clId="{721D7A55-D700-4573-A903-D918FAD45C7E}" dt="2019-07-17T14:55:52.900" v="87"/>
          <ac:spMkLst>
            <pc:docMk/>
            <pc:sldMk cId="2051171871" sldId="276"/>
            <ac:spMk id="7" creationId="{C81F833C-33DD-409D-B19C-60F98997E248}"/>
          </ac:spMkLst>
        </pc:spChg>
      </pc:sldChg>
      <pc:sldChg chg="modSp">
        <pc:chgData name="doublex3210@outlook.jp" userId="8eb573c700291800" providerId="LiveId" clId="{721D7A55-D700-4573-A903-D918FAD45C7E}" dt="2019-07-17T12:53:24.794" v="85" actId="1076"/>
        <pc:sldMkLst>
          <pc:docMk/>
          <pc:sldMk cId="60815027" sldId="287"/>
        </pc:sldMkLst>
        <pc:spChg chg="mod">
          <ac:chgData name="doublex3210@outlook.jp" userId="8eb573c700291800" providerId="LiveId" clId="{721D7A55-D700-4573-A903-D918FAD45C7E}" dt="2019-07-17T12:53:24.794" v="85" actId="1076"/>
          <ac:spMkLst>
            <pc:docMk/>
            <pc:sldMk cId="60815027" sldId="287"/>
            <ac:spMk id="4" creationId="{23273CF8-4369-446C-9A17-38135A8F4B79}"/>
          </ac:spMkLst>
        </pc:spChg>
      </pc:sldChg>
      <pc:sldChg chg="addSp modSp add">
        <pc:chgData name="doublex3210@outlook.jp" userId="8eb573c700291800" providerId="LiveId" clId="{721D7A55-D700-4573-A903-D918FAD45C7E}" dt="2019-07-17T15:27:54.574" v="95"/>
        <pc:sldMkLst>
          <pc:docMk/>
          <pc:sldMk cId="3566254258" sldId="289"/>
        </pc:sldMkLst>
        <pc:graphicFrameChg chg="add mod">
          <ac:chgData name="doublex3210@outlook.jp" userId="8eb573c700291800" providerId="LiveId" clId="{721D7A55-D700-4573-A903-D918FAD45C7E}" dt="2019-07-17T15:27:54.574" v="95"/>
          <ac:graphicFrameMkLst>
            <pc:docMk/>
            <pc:sldMk cId="3566254258" sldId="289"/>
            <ac:graphicFrameMk id="4" creationId="{CEE0638D-0695-4248-BCC4-54BFABE37E6F}"/>
          </ac:graphicFrameMkLst>
        </pc:graphicFrameChg>
      </pc:sldChg>
    </pc:docChg>
  </pc:docChgLst>
  <pc:docChgLst>
    <pc:chgData name="doublex3210@outlook.jp" userId="8eb573c700291800" providerId="LiveId" clId="{746FD719-77E8-45B1-9031-827B772AB531}"/>
    <pc:docChg chg="undo custSel modSld">
      <pc:chgData name="doublex3210@outlook.jp" userId="8eb573c700291800" providerId="LiveId" clId="{746FD719-77E8-45B1-9031-827B772AB531}" dt="2019-08-28T00:05:10.223" v="50" actId="1076"/>
      <pc:docMkLst>
        <pc:docMk/>
      </pc:docMkLst>
      <pc:sldChg chg="addSp modSp">
        <pc:chgData name="doublex3210@outlook.jp" userId="8eb573c700291800" providerId="LiveId" clId="{746FD719-77E8-45B1-9031-827B772AB531}" dt="2019-08-28T00:05:10.223" v="50" actId="1076"/>
        <pc:sldMkLst>
          <pc:docMk/>
          <pc:sldMk cId="1115769453" sldId="274"/>
        </pc:sldMkLst>
        <pc:spChg chg="mod">
          <ac:chgData name="doublex3210@outlook.jp" userId="8eb573c700291800" providerId="LiveId" clId="{746FD719-77E8-45B1-9031-827B772AB531}" dt="2019-08-27T23:21:28.748" v="49" actId="1076"/>
          <ac:spMkLst>
            <pc:docMk/>
            <pc:sldMk cId="1115769453" sldId="274"/>
            <ac:spMk id="6" creationId="{9C89E9FF-0F2F-4221-885F-E66E6CD888F0}"/>
          </ac:spMkLst>
        </pc:spChg>
        <pc:spChg chg="add mod">
          <ac:chgData name="doublex3210@outlook.jp" userId="8eb573c700291800" providerId="LiveId" clId="{746FD719-77E8-45B1-9031-827B772AB531}" dt="2019-08-27T23:19:58.541" v="45" actId="1076"/>
          <ac:spMkLst>
            <pc:docMk/>
            <pc:sldMk cId="1115769453" sldId="274"/>
            <ac:spMk id="11" creationId="{2BC5B41E-5EB0-42A2-A301-F25D0C75AF38}"/>
          </ac:spMkLst>
        </pc:spChg>
        <pc:picChg chg="mod modCrop">
          <ac:chgData name="doublex3210@outlook.jp" userId="8eb573c700291800" providerId="LiveId" clId="{746FD719-77E8-45B1-9031-827B772AB531}" dt="2019-08-28T00:05:10.223" v="50" actId="1076"/>
          <ac:picMkLst>
            <pc:docMk/>
            <pc:sldMk cId="1115769453" sldId="274"/>
            <ac:picMk id="4" creationId="{998525D8-A308-4005-B7B6-662D368DD50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v>水の双極子モーメント</c:v>
          </c:tx>
          <c:spPr>
            <a:ln w="25400" cap="rnd">
              <a:solidFill>
                <a:schemeClr val="accent1"/>
              </a:solidFill>
              <a:round/>
            </a:ln>
            <a:effectLst/>
          </c:spPr>
          <c:marker>
            <c:symbol val="circle"/>
            <c:size val="5"/>
            <c:spPr>
              <a:solidFill>
                <a:schemeClr val="accent1"/>
              </a:solidFill>
              <a:ln w="9525">
                <a:solidFill>
                  <a:schemeClr val="accent1"/>
                </a:solidFill>
              </a:ln>
              <a:effectLst/>
            </c:spPr>
          </c:marker>
          <c:dPt>
            <c:idx val="73"/>
            <c:marker>
              <c:symbol val="circle"/>
              <c:size val="5"/>
              <c:spPr>
                <a:solidFill>
                  <a:schemeClr val="accent1"/>
                </a:solidFill>
                <a:ln w="9525">
                  <a:solidFill>
                    <a:schemeClr val="accent1"/>
                  </a:solidFill>
                </a:ln>
                <a:effectLst/>
              </c:spPr>
            </c:marker>
            <c:bubble3D val="0"/>
            <c:spPr>
              <a:ln w="25400" cap="rnd">
                <a:solidFill>
                  <a:schemeClr val="accent1"/>
                </a:solidFill>
                <a:miter lim="800000"/>
              </a:ln>
              <a:effectLst/>
            </c:spPr>
            <c:extLst>
              <c:ext xmlns:c16="http://schemas.microsoft.com/office/drawing/2014/chart" uri="{C3380CC4-5D6E-409C-BE32-E72D297353CC}">
                <c16:uniqueId val="{00000001-7D22-479C-BED5-3380FF0ECD01}"/>
              </c:ext>
            </c:extLst>
          </c:dPt>
          <c:xVal>
            <c:numRef>
              <c:f>相関!$C$3:$C$103</c:f>
              <c:numCache>
                <c:formatCode>General</c:formatCode>
                <c:ptCount val="10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numCache>
            </c:numRef>
          </c:xVal>
          <c:yVal>
            <c:numRef>
              <c:f>相関!$CR$3:$CR$103</c:f>
              <c:numCache>
                <c:formatCode>General</c:formatCode>
                <c:ptCount val="101"/>
                <c:pt idx="0">
                  <c:v>1</c:v>
                </c:pt>
                <c:pt idx="1">
                  <c:v>8.5130549153752622E-2</c:v>
                </c:pt>
                <c:pt idx="2">
                  <c:v>0.23187768427993929</c:v>
                </c:pt>
                <c:pt idx="3">
                  <c:v>0.23185524499692237</c:v>
                </c:pt>
                <c:pt idx="4">
                  <c:v>0.29439232237081514</c:v>
                </c:pt>
                <c:pt idx="5">
                  <c:v>0.30685574936302612</c:v>
                </c:pt>
                <c:pt idx="6">
                  <c:v>0.20157171154880771</c:v>
                </c:pt>
                <c:pt idx="7">
                  <c:v>0.25524988662860476</c:v>
                </c:pt>
                <c:pt idx="8">
                  <c:v>6.7501991418275384E-2</c:v>
                </c:pt>
                <c:pt idx="9">
                  <c:v>0.13551547818348061</c:v>
                </c:pt>
                <c:pt idx="10">
                  <c:v>0.12391370840426702</c:v>
                </c:pt>
                <c:pt idx="11">
                  <c:v>4.276572696640904E-2</c:v>
                </c:pt>
                <c:pt idx="12">
                  <c:v>-5.7317294942576924E-2</c:v>
                </c:pt>
                <c:pt idx="13">
                  <c:v>-7.9853125707420439E-2</c:v>
                </c:pt>
                <c:pt idx="14">
                  <c:v>5.6485190424886518E-3</c:v>
                </c:pt>
                <c:pt idx="15">
                  <c:v>8.2813677281718248E-2</c:v>
                </c:pt>
                <c:pt idx="16">
                  <c:v>-7.4084173487917557E-2</c:v>
                </c:pt>
                <c:pt idx="17">
                  <c:v>-3.6369131379256625E-2</c:v>
                </c:pt>
                <c:pt idx="18">
                  <c:v>-1.0048366113478872E-2</c:v>
                </c:pt>
                <c:pt idx="19">
                  <c:v>4.4661436738945327E-2</c:v>
                </c:pt>
                <c:pt idx="20">
                  <c:v>-3.1761206611693835E-2</c:v>
                </c:pt>
                <c:pt idx="21">
                  <c:v>0.11282638542286552</c:v>
                </c:pt>
                <c:pt idx="22">
                  <c:v>-7.0454483612451088E-2</c:v>
                </c:pt>
                <c:pt idx="23">
                  <c:v>-3.2102072789686797E-2</c:v>
                </c:pt>
                <c:pt idx="24">
                  <c:v>6.0496972580083852E-2</c:v>
                </c:pt>
                <c:pt idx="25">
                  <c:v>-1.4546265392921469E-2</c:v>
                </c:pt>
                <c:pt idx="26">
                  <c:v>-5.6537728487507585E-2</c:v>
                </c:pt>
                <c:pt idx="27">
                  <c:v>6.66123970465443E-2</c:v>
                </c:pt>
                <c:pt idx="28">
                  <c:v>-5.0727062812990609E-2</c:v>
                </c:pt>
                <c:pt idx="29">
                  <c:v>-1.1370171841777466E-3</c:v>
                </c:pt>
                <c:pt idx="30">
                  <c:v>-1.4934047869151403E-2</c:v>
                </c:pt>
                <c:pt idx="31">
                  <c:v>-4.6369348326654437E-2</c:v>
                </c:pt>
                <c:pt idx="32">
                  <c:v>7.0166616703125559E-2</c:v>
                </c:pt>
                <c:pt idx="33">
                  <c:v>-1.1625352586187632E-2</c:v>
                </c:pt>
                <c:pt idx="34">
                  <c:v>1.4224838951280509E-2</c:v>
                </c:pt>
                <c:pt idx="35">
                  <c:v>1.1761292868718866E-2</c:v>
                </c:pt>
                <c:pt idx="36">
                  <c:v>8.6165480688941434E-2</c:v>
                </c:pt>
                <c:pt idx="37">
                  <c:v>8.5167858852862086E-2</c:v>
                </c:pt>
                <c:pt idx="38">
                  <c:v>0.19605380906296754</c:v>
                </c:pt>
                <c:pt idx="39">
                  <c:v>0.1084693088112655</c:v>
                </c:pt>
                <c:pt idx="40">
                  <c:v>0.13306438092531356</c:v>
                </c:pt>
                <c:pt idx="41">
                  <c:v>0.12720591176337617</c:v>
                </c:pt>
                <c:pt idx="42">
                  <c:v>-1.7971676362084296E-2</c:v>
                </c:pt>
                <c:pt idx="43">
                  <c:v>-8.9368269756460242E-3</c:v>
                </c:pt>
                <c:pt idx="44">
                  <c:v>-2.3184913635853552E-2</c:v>
                </c:pt>
                <c:pt idx="45">
                  <c:v>-9.7056929508302039E-2</c:v>
                </c:pt>
                <c:pt idx="46">
                  <c:v>6.774180630317328E-2</c:v>
                </c:pt>
                <c:pt idx="47">
                  <c:v>7.6042836074135492E-2</c:v>
                </c:pt>
                <c:pt idx="48">
                  <c:v>0.12559130224891063</c:v>
                </c:pt>
                <c:pt idx="49">
                  <c:v>0.18036491012883274</c:v>
                </c:pt>
                <c:pt idx="50">
                  <c:v>9.2039820884163723E-2</c:v>
                </c:pt>
                <c:pt idx="51">
                  <c:v>0.18189685962050081</c:v>
                </c:pt>
                <c:pt idx="52">
                  <c:v>0.17736461200701006</c:v>
                </c:pt>
                <c:pt idx="53">
                  <c:v>9.8559117046647882E-2</c:v>
                </c:pt>
                <c:pt idx="54">
                  <c:v>0.22995833077650613</c:v>
                </c:pt>
                <c:pt idx="55">
                  <c:v>0.19862824923203456</c:v>
                </c:pt>
                <c:pt idx="56">
                  <c:v>0.33111108143765189</c:v>
                </c:pt>
                <c:pt idx="57">
                  <c:v>0.27208406401503971</c:v>
                </c:pt>
                <c:pt idx="58">
                  <c:v>0.28501966527282113</c:v>
                </c:pt>
                <c:pt idx="59">
                  <c:v>0.31556980093421982</c:v>
                </c:pt>
                <c:pt idx="60">
                  <c:v>0.2821583326179779</c:v>
                </c:pt>
                <c:pt idx="61">
                  <c:v>0.20472490640748742</c:v>
                </c:pt>
                <c:pt idx="62">
                  <c:v>0.23515871868014368</c:v>
                </c:pt>
                <c:pt idx="63">
                  <c:v>0.12219575431558737</c:v>
                </c:pt>
                <c:pt idx="64">
                  <c:v>0.17753425132991327</c:v>
                </c:pt>
                <c:pt idx="65">
                  <c:v>0.11451933772986989</c:v>
                </c:pt>
                <c:pt idx="66">
                  <c:v>0.32889734953635502</c:v>
                </c:pt>
                <c:pt idx="67">
                  <c:v>0.24533920488914032</c:v>
                </c:pt>
                <c:pt idx="68">
                  <c:v>0.24324393160878774</c:v>
                </c:pt>
                <c:pt idx="69">
                  <c:v>0.31912134594750013</c:v>
                </c:pt>
                <c:pt idx="70">
                  <c:v>0.32727606937420162</c:v>
                </c:pt>
                <c:pt idx="71">
                  <c:v>0.39012262209142756</c:v>
                </c:pt>
                <c:pt idx="72">
                  <c:v>0.28876168235826383</c:v>
                </c:pt>
                <c:pt idx="73">
                  <c:v>0.38204243286013351</c:v>
                </c:pt>
                <c:pt idx="74">
                  <c:v>0.22304863560761021</c:v>
                </c:pt>
                <c:pt idx="75">
                  <c:v>0.17727964673907881</c:v>
                </c:pt>
                <c:pt idx="76">
                  <c:v>0.14592306727002871</c:v>
                </c:pt>
                <c:pt idx="77">
                  <c:v>6.5969590230588404E-2</c:v>
                </c:pt>
                <c:pt idx="78">
                  <c:v>7.5133791734962083E-2</c:v>
                </c:pt>
                <c:pt idx="79">
                  <c:v>0.19981797352188532</c:v>
                </c:pt>
                <c:pt idx="80">
                  <c:v>0.27378129566633841</c:v>
                </c:pt>
                <c:pt idx="81">
                  <c:v>0.2196392334148301</c:v>
                </c:pt>
                <c:pt idx="82">
                  <c:v>0.23778091373261723</c:v>
                </c:pt>
                <c:pt idx="83">
                  <c:v>0.24025921992994759</c:v>
                </c:pt>
                <c:pt idx="84">
                  <c:v>0.18177157496169</c:v>
                </c:pt>
                <c:pt idx="85">
                  <c:v>0.17312657255662192</c:v>
                </c:pt>
                <c:pt idx="86">
                  <c:v>0.24550295974376438</c:v>
                </c:pt>
                <c:pt idx="87">
                  <c:v>0.20002804059563434</c:v>
                </c:pt>
                <c:pt idx="88">
                  <c:v>0.21895616978945021</c:v>
                </c:pt>
                <c:pt idx="89">
                  <c:v>0.3471830929332923</c:v>
                </c:pt>
                <c:pt idx="90">
                  <c:v>0.30324489977022984</c:v>
                </c:pt>
                <c:pt idx="91">
                  <c:v>0.10932784817700608</c:v>
                </c:pt>
                <c:pt idx="92">
                  <c:v>0.18380830594932412</c:v>
                </c:pt>
                <c:pt idx="93">
                  <c:v>0.14265069691974172</c:v>
                </c:pt>
                <c:pt idx="94">
                  <c:v>0.13374916671088008</c:v>
                </c:pt>
                <c:pt idx="95">
                  <c:v>0.10510723915615491</c:v>
                </c:pt>
                <c:pt idx="96">
                  <c:v>0.21554404146795003</c:v>
                </c:pt>
                <c:pt idx="97">
                  <c:v>-8.1206266256787049E-2</c:v>
                </c:pt>
                <c:pt idx="98">
                  <c:v>-3.381004115302301E-2</c:v>
                </c:pt>
                <c:pt idx="99">
                  <c:v>-0.12209728867565769</c:v>
                </c:pt>
                <c:pt idx="100">
                  <c:v>1.9540085201665867E-2</c:v>
                </c:pt>
              </c:numCache>
            </c:numRef>
          </c:yVal>
          <c:smooth val="1"/>
          <c:extLst>
            <c:ext xmlns:c16="http://schemas.microsoft.com/office/drawing/2014/chart" uri="{C3380CC4-5D6E-409C-BE32-E72D297353CC}">
              <c16:uniqueId val="{00000002-7D22-479C-BED5-3380FF0ECD01}"/>
            </c:ext>
          </c:extLst>
        </c:ser>
        <c:ser>
          <c:idx val="1"/>
          <c:order val="1"/>
          <c:tx>
            <c:v>任意の減衰関数</c:v>
          </c:tx>
          <c:spPr>
            <a:ln w="19050" cap="rnd">
              <a:solidFill>
                <a:schemeClr val="accent2"/>
              </a:solidFill>
              <a:prstDash val="solid"/>
              <a:round/>
            </a:ln>
            <a:effectLst/>
          </c:spPr>
          <c:marker>
            <c:symbol val="circle"/>
            <c:size val="5"/>
            <c:spPr>
              <a:solidFill>
                <a:schemeClr val="accent2"/>
              </a:solidFill>
              <a:ln w="9525">
                <a:solidFill>
                  <a:schemeClr val="accent2"/>
                </a:solidFill>
              </a:ln>
              <a:effectLst/>
            </c:spPr>
          </c:marker>
          <c:xVal>
            <c:numRef>
              <c:f>相関!$C$3:$C$103</c:f>
              <c:numCache>
                <c:formatCode>General</c:formatCode>
                <c:ptCount val="101"/>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pt idx="36">
                  <c:v>3.6000000000000019</c:v>
                </c:pt>
                <c:pt idx="37">
                  <c:v>3.700000000000002</c:v>
                </c:pt>
                <c:pt idx="38">
                  <c:v>3.800000000000002</c:v>
                </c:pt>
                <c:pt idx="39">
                  <c:v>3.9000000000000021</c:v>
                </c:pt>
                <c:pt idx="40">
                  <c:v>4.0000000000000018</c:v>
                </c:pt>
                <c:pt idx="41">
                  <c:v>4.1000000000000014</c:v>
                </c:pt>
                <c:pt idx="42">
                  <c:v>4.2000000000000011</c:v>
                </c:pt>
                <c:pt idx="43">
                  <c:v>4.3000000000000007</c:v>
                </c:pt>
                <c:pt idx="44">
                  <c:v>4.4000000000000004</c:v>
                </c:pt>
                <c:pt idx="45">
                  <c:v>4.5</c:v>
                </c:pt>
                <c:pt idx="46">
                  <c:v>4.5999999999999996</c:v>
                </c:pt>
                <c:pt idx="47">
                  <c:v>4.6999999999999993</c:v>
                </c:pt>
                <c:pt idx="48">
                  <c:v>4.7999999999999989</c:v>
                </c:pt>
                <c:pt idx="49">
                  <c:v>4.8999999999999986</c:v>
                </c:pt>
                <c:pt idx="50">
                  <c:v>4.9999999999999982</c:v>
                </c:pt>
                <c:pt idx="51">
                  <c:v>5.0999999999999979</c:v>
                </c:pt>
                <c:pt idx="52">
                  <c:v>5.1999999999999975</c:v>
                </c:pt>
                <c:pt idx="53">
                  <c:v>5.2999999999999972</c:v>
                </c:pt>
                <c:pt idx="54">
                  <c:v>5.3999999999999968</c:v>
                </c:pt>
                <c:pt idx="55">
                  <c:v>5.4999999999999964</c:v>
                </c:pt>
                <c:pt idx="56">
                  <c:v>5.5999999999999961</c:v>
                </c:pt>
                <c:pt idx="57">
                  <c:v>5.6999999999999957</c:v>
                </c:pt>
                <c:pt idx="58">
                  <c:v>5.7999999999999954</c:v>
                </c:pt>
                <c:pt idx="59">
                  <c:v>5.899999999999995</c:v>
                </c:pt>
                <c:pt idx="60">
                  <c:v>5.9999999999999947</c:v>
                </c:pt>
                <c:pt idx="61">
                  <c:v>6.0999999999999943</c:v>
                </c:pt>
                <c:pt idx="62">
                  <c:v>6.199999999999994</c:v>
                </c:pt>
                <c:pt idx="63">
                  <c:v>6.2999999999999936</c:v>
                </c:pt>
                <c:pt idx="64">
                  <c:v>6.3999999999999932</c:v>
                </c:pt>
                <c:pt idx="65">
                  <c:v>6.4999999999999929</c:v>
                </c:pt>
                <c:pt idx="66">
                  <c:v>6.5999999999999925</c:v>
                </c:pt>
                <c:pt idx="67">
                  <c:v>6.6999999999999922</c:v>
                </c:pt>
                <c:pt idx="68">
                  <c:v>6.7999999999999918</c:v>
                </c:pt>
                <c:pt idx="69">
                  <c:v>6.8999999999999915</c:v>
                </c:pt>
                <c:pt idx="70">
                  <c:v>6.9999999999999911</c:v>
                </c:pt>
                <c:pt idx="71">
                  <c:v>7.0999999999999908</c:v>
                </c:pt>
                <c:pt idx="72">
                  <c:v>7.1999999999999904</c:v>
                </c:pt>
                <c:pt idx="73">
                  <c:v>7.2999999999999901</c:v>
                </c:pt>
                <c:pt idx="74">
                  <c:v>7.3999999999999897</c:v>
                </c:pt>
                <c:pt idx="75">
                  <c:v>7.4999999999999893</c:v>
                </c:pt>
                <c:pt idx="76">
                  <c:v>7.599999999999989</c:v>
                </c:pt>
                <c:pt idx="77">
                  <c:v>7.6999999999999886</c:v>
                </c:pt>
                <c:pt idx="78">
                  <c:v>7.7999999999999883</c:v>
                </c:pt>
                <c:pt idx="79">
                  <c:v>7.8999999999999879</c:v>
                </c:pt>
                <c:pt idx="80">
                  <c:v>7.9999999999999876</c:v>
                </c:pt>
                <c:pt idx="81">
                  <c:v>8.0999999999999872</c:v>
                </c:pt>
                <c:pt idx="82">
                  <c:v>8.1999999999999869</c:v>
                </c:pt>
                <c:pt idx="83">
                  <c:v>8.2999999999999865</c:v>
                </c:pt>
                <c:pt idx="84">
                  <c:v>8.3999999999999861</c:v>
                </c:pt>
                <c:pt idx="85">
                  <c:v>8.4999999999999858</c:v>
                </c:pt>
                <c:pt idx="86">
                  <c:v>8.5999999999999854</c:v>
                </c:pt>
                <c:pt idx="87">
                  <c:v>8.6999999999999851</c:v>
                </c:pt>
                <c:pt idx="88">
                  <c:v>8.7999999999999847</c:v>
                </c:pt>
                <c:pt idx="89">
                  <c:v>8.8999999999999844</c:v>
                </c:pt>
                <c:pt idx="90">
                  <c:v>8.999999999999984</c:v>
                </c:pt>
                <c:pt idx="91">
                  <c:v>9.0999999999999837</c:v>
                </c:pt>
                <c:pt idx="92">
                  <c:v>9.1999999999999833</c:v>
                </c:pt>
                <c:pt idx="93">
                  <c:v>9.2999999999999829</c:v>
                </c:pt>
                <c:pt idx="94">
                  <c:v>9.3999999999999826</c:v>
                </c:pt>
                <c:pt idx="95">
                  <c:v>9.4999999999999822</c:v>
                </c:pt>
                <c:pt idx="96">
                  <c:v>9.5999999999999819</c:v>
                </c:pt>
                <c:pt idx="97">
                  <c:v>9.6999999999999815</c:v>
                </c:pt>
                <c:pt idx="98">
                  <c:v>9.7999999999999812</c:v>
                </c:pt>
                <c:pt idx="99">
                  <c:v>9.8999999999999808</c:v>
                </c:pt>
                <c:pt idx="100">
                  <c:v>9.9999999999999805</c:v>
                </c:pt>
              </c:numCache>
            </c:numRef>
          </c:xVal>
          <c:yVal>
            <c:numRef>
              <c:f>相関!$CS$3:$CS$103</c:f>
              <c:numCache>
                <c:formatCode>General</c:formatCode>
                <c:ptCount val="101"/>
                <c:pt idx="0">
                  <c:v>1</c:v>
                </c:pt>
                <c:pt idx="1">
                  <c:v>0.81873075307798182</c:v>
                </c:pt>
                <c:pt idx="2">
                  <c:v>0.67032004603563933</c:v>
                </c:pt>
                <c:pt idx="3">
                  <c:v>0.54881163609402639</c:v>
                </c:pt>
                <c:pt idx="4">
                  <c:v>0.44932896411722156</c:v>
                </c:pt>
                <c:pt idx="5">
                  <c:v>0.36787944117144233</c:v>
                </c:pt>
                <c:pt idx="6">
                  <c:v>0.30119421191220214</c:v>
                </c:pt>
                <c:pt idx="7">
                  <c:v>0.24659696394160649</c:v>
                </c:pt>
                <c:pt idx="8">
                  <c:v>0.20189651799465544</c:v>
                </c:pt>
                <c:pt idx="9">
                  <c:v>0.16529888822158656</c:v>
                </c:pt>
                <c:pt idx="10">
                  <c:v>0.13533528323661273</c:v>
                </c:pt>
                <c:pt idx="11">
                  <c:v>0.11080315836233391</c:v>
                </c:pt>
                <c:pt idx="12">
                  <c:v>9.0717953289412512E-2</c:v>
                </c:pt>
                <c:pt idx="13">
                  <c:v>7.4273578214333877E-2</c:v>
                </c:pt>
                <c:pt idx="14">
                  <c:v>6.0810062625217952E-2</c:v>
                </c:pt>
                <c:pt idx="15">
                  <c:v>4.9787068367863924E-2</c:v>
                </c:pt>
                <c:pt idx="16">
                  <c:v>4.076220397836619E-2</c:v>
                </c:pt>
                <c:pt idx="17">
                  <c:v>3.3373269960326052E-2</c:v>
                </c:pt>
                <c:pt idx="18">
                  <c:v>2.7323722447292535E-2</c:v>
                </c:pt>
                <c:pt idx="19">
                  <c:v>2.237077185616557E-2</c:v>
                </c:pt>
                <c:pt idx="20">
                  <c:v>1.8315638888734165E-2</c:v>
                </c:pt>
                <c:pt idx="21">
                  <c:v>1.4995576820477691E-2</c:v>
                </c:pt>
                <c:pt idx="22">
                  <c:v>1.2277339903068426E-2</c:v>
                </c:pt>
                <c:pt idx="23">
                  <c:v>1.0051835744633567E-2</c:v>
                </c:pt>
                <c:pt idx="24">
                  <c:v>8.2297470490200163E-3</c:v>
                </c:pt>
                <c:pt idx="25">
                  <c:v>6.7379469990854549E-3</c:v>
                </c:pt>
                <c:pt idx="26">
                  <c:v>5.516564420760762E-3</c:v>
                </c:pt>
                <c:pt idx="27">
                  <c:v>4.5165809426126581E-3</c:v>
                </c:pt>
                <c:pt idx="28">
                  <c:v>3.6978637164829225E-3</c:v>
                </c:pt>
                <c:pt idx="29">
                  <c:v>3.0275547453758071E-3</c:v>
                </c:pt>
                <c:pt idx="30">
                  <c:v>2.478752176666352E-3</c:v>
                </c:pt>
                <c:pt idx="31">
                  <c:v>2.0294306362957284E-3</c:v>
                </c:pt>
                <c:pt idx="32">
                  <c:v>1.6615572731739296E-3</c:v>
                </c:pt>
                <c:pt idx="33">
                  <c:v>1.3603680375478891E-3</c:v>
                </c:pt>
                <c:pt idx="34">
                  <c:v>1.1137751478447993E-3</c:v>
                </c:pt>
                <c:pt idx="35">
                  <c:v>9.1188196555451299E-4</c:v>
                </c:pt>
                <c:pt idx="36">
                  <c:v>7.465858083766766E-4</c:v>
                </c:pt>
                <c:pt idx="37">
                  <c:v>6.1125276112957013E-4</c:v>
                </c:pt>
                <c:pt idx="38">
                  <c:v>5.0045143344060866E-4</c:v>
                </c:pt>
                <c:pt idx="39">
                  <c:v>4.0973497897978496E-4</c:v>
                </c:pt>
                <c:pt idx="40">
                  <c:v>3.3546262790251066E-4</c:v>
                </c:pt>
                <c:pt idx="41">
                  <c:v>2.7465356997214156E-4</c:v>
                </c:pt>
                <c:pt idx="42">
                  <c:v>2.2486732417884779E-4</c:v>
                </c:pt>
                <c:pt idx="43">
                  <c:v>1.8410579366757887E-4</c:v>
                </c:pt>
                <c:pt idx="44">
                  <c:v>1.507330750954765E-4</c:v>
                </c:pt>
                <c:pt idx="45">
                  <c:v>1.2340980408667956E-4</c:v>
                </c:pt>
                <c:pt idx="46">
                  <c:v>1.0103940183709342E-4</c:v>
                </c:pt>
                <c:pt idx="47">
                  <c:v>8.2724065556632378E-5</c:v>
                </c:pt>
                <c:pt idx="48">
                  <c:v>6.772873649085402E-5</c:v>
                </c:pt>
                <c:pt idx="49">
                  <c:v>5.5451599432177142E-5</c:v>
                </c:pt>
                <c:pt idx="50">
                  <c:v>4.539992976248501E-5</c:v>
                </c:pt>
                <c:pt idx="51">
                  <c:v>3.7170318684126863E-5</c:v>
                </c:pt>
                <c:pt idx="52">
                  <c:v>3.0432483008403787E-5</c:v>
                </c:pt>
                <c:pt idx="53">
                  <c:v>2.4916009731503336E-5</c:v>
                </c:pt>
                <c:pt idx="54">
                  <c:v>2.0399503411172068E-5</c:v>
                </c:pt>
                <c:pt idx="55">
                  <c:v>1.6701700790245778E-5</c:v>
                </c:pt>
                <c:pt idx="56">
                  <c:v>1.367419606568106E-5</c:v>
                </c:pt>
                <c:pt idx="57">
                  <c:v>1.119548484259104E-5</c:v>
                </c:pt>
                <c:pt idx="58">
                  <c:v>9.1660877362476985E-6</c:v>
                </c:pt>
                <c:pt idx="59">
                  <c:v>7.5045579150769377E-6</c:v>
                </c:pt>
                <c:pt idx="60">
                  <c:v>6.144212353328275E-6</c:v>
                </c:pt>
                <c:pt idx="61">
                  <c:v>5.0304556071115017E-6</c:v>
                </c:pt>
                <c:pt idx="62">
                  <c:v>4.118588707535759E-6</c:v>
                </c:pt>
                <c:pt idx="63">
                  <c:v>3.3720152341392264E-6</c:v>
                </c:pt>
                <c:pt idx="64">
                  <c:v>2.760772572037238E-6</c:v>
                </c:pt>
                <c:pt idx="65">
                  <c:v>2.2603294069810864E-6</c:v>
                </c:pt>
                <c:pt idx="66">
                  <c:v>1.8506011975819344E-6</c:v>
                </c:pt>
                <c:pt idx="67">
                  <c:v>1.5151441121432733E-6</c:v>
                </c:pt>
                <c:pt idx="68">
                  <c:v>1.2404950799567333E-6</c:v>
                </c:pt>
                <c:pt idx="69">
                  <c:v>1.0156314710025083E-6</c:v>
                </c:pt>
                <c:pt idx="70">
                  <c:v>8.315287191035827E-7</c:v>
                </c:pt>
                <c:pt idx="71">
                  <c:v>6.807981343976463E-7</c:v>
                </c:pt>
                <c:pt idx="72">
                  <c:v>5.5739036926947046E-7</c:v>
                </c:pt>
                <c:pt idx="73">
                  <c:v>4.5635263679040828E-7</c:v>
                </c:pt>
                <c:pt idx="74">
                  <c:v>3.7362993798853401E-7</c:v>
                </c:pt>
                <c:pt idx="75">
                  <c:v>3.059023205018323E-7</c:v>
                </c:pt>
                <c:pt idx="76">
                  <c:v>2.5045163723276749E-7</c:v>
                </c:pt>
                <c:pt idx="77">
                  <c:v>2.0505245756119741E-7</c:v>
                </c:pt>
                <c:pt idx="78">
                  <c:v>1.6788275299957018E-7</c:v>
                </c:pt>
                <c:pt idx="79">
                  <c:v>1.3745077279214301E-7</c:v>
                </c:pt>
                <c:pt idx="80">
                  <c:v>1.1253517471926191E-7</c:v>
                </c:pt>
                <c:pt idx="81">
                  <c:v>9.2136008345663638E-8</c:v>
                </c:pt>
                <c:pt idx="82">
                  <c:v>7.5434583498444462E-8</c:v>
                </c:pt>
                <c:pt idx="83">
                  <c:v>6.176061335580538E-8</c:v>
                </c:pt>
                <c:pt idx="84">
                  <c:v>5.0565313483356645E-8</c:v>
                </c:pt>
                <c:pt idx="85">
                  <c:v>4.1399377187852846E-8</c:v>
                </c:pt>
                <c:pt idx="86">
                  <c:v>3.3894943261970203E-8</c:v>
                </c:pt>
                <c:pt idx="87">
                  <c:v>2.7750832422408354E-8</c:v>
                </c:pt>
                <c:pt idx="88">
                  <c:v>2.2720459927739284E-8</c:v>
                </c:pt>
                <c:pt idx="89">
                  <c:v>1.8601939266916106E-8</c:v>
                </c:pt>
                <c:pt idx="90">
                  <c:v>1.5229979744713116E-8</c:v>
                </c:pt>
                <c:pt idx="91">
                  <c:v>1.2469252785751387E-8</c:v>
                </c:pt>
                <c:pt idx="92">
                  <c:v>1.0208960723597964E-8</c:v>
                </c:pt>
                <c:pt idx="93">
                  <c:v>8.3583901013749063E-9</c:v>
                </c:pt>
                <c:pt idx="94">
                  <c:v>6.8432710222182309E-9</c:v>
                </c:pt>
                <c:pt idx="95">
                  <c:v>5.6027964375374663E-9</c:v>
                </c:pt>
                <c:pt idx="96">
                  <c:v>4.5871817466476876E-9</c:v>
                </c:pt>
                <c:pt idx="97">
                  <c:v>3.7556667659384357E-9</c:v>
                </c:pt>
                <c:pt idx="98">
                  <c:v>3.0748798795867264E-9</c:v>
                </c:pt>
                <c:pt idx="99">
                  <c:v>2.5174987194383763E-9</c:v>
                </c:pt>
                <c:pt idx="100">
                  <c:v>2.0611536224386385E-9</c:v>
                </c:pt>
              </c:numCache>
            </c:numRef>
          </c:yVal>
          <c:smooth val="1"/>
          <c:extLst>
            <c:ext xmlns:c16="http://schemas.microsoft.com/office/drawing/2014/chart" uri="{C3380CC4-5D6E-409C-BE32-E72D297353CC}">
              <c16:uniqueId val="{00000003-7D22-479C-BED5-3380FF0ECD01}"/>
            </c:ext>
          </c:extLst>
        </c:ser>
        <c:dLbls>
          <c:showLegendKey val="0"/>
          <c:showVal val="0"/>
          <c:showCatName val="0"/>
          <c:showSerName val="0"/>
          <c:showPercent val="0"/>
          <c:showBubbleSize val="0"/>
        </c:dLbls>
        <c:axId val="714207928"/>
        <c:axId val="714208256"/>
      </c:scatterChart>
      <c:valAx>
        <c:axId val="714207928"/>
        <c:scaling>
          <c:orientation val="minMax"/>
          <c:max val="11"/>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r>
                  <a:rPr lang="ja-JP" altLang="ja-JP" sz="2400" b="0" i="0" baseline="0" dirty="0">
                    <a:effectLst/>
                  </a:rPr>
                  <a:t>シミュレーション時間</a:t>
                </a:r>
                <a:r>
                  <a:rPr lang="en-US" altLang="ja-JP" sz="2400" b="0" i="0" baseline="0" dirty="0">
                    <a:effectLst/>
                  </a:rPr>
                  <a:t>[</a:t>
                </a:r>
                <a:r>
                  <a:rPr lang="en-US" altLang="ja-JP" sz="2400" b="0" i="0" baseline="0" dirty="0" err="1">
                    <a:effectLst/>
                  </a:rPr>
                  <a:t>ps</a:t>
                </a:r>
                <a:r>
                  <a:rPr lang="en-US" altLang="ja-JP" sz="2400" b="0" i="0" baseline="0" dirty="0">
                    <a:effectLst/>
                  </a:rPr>
                  <a:t>]</a:t>
                </a:r>
                <a:endParaRPr lang="ja-JP" altLang="ja-JP" sz="2400" dirty="0">
                  <a:effectLst/>
                </a:endParaRPr>
              </a:p>
            </c:rich>
          </c:tx>
          <c:layout>
            <c:manualLayout>
              <c:xMode val="edge"/>
              <c:yMode val="edge"/>
              <c:x val="0.3702581878352163"/>
              <c:y val="0.8740313898851341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black">
                      <a:lumMod val="65000"/>
                      <a:lumOff val="35000"/>
                    </a:prst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14208256"/>
        <c:crosses val="autoZero"/>
        <c:crossBetween val="midCat"/>
        <c:majorUnit val="2"/>
      </c:valAx>
      <c:valAx>
        <c:axId val="714208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400" dirty="0"/>
                  <a:t>誘電率</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714207928"/>
        <c:crosses val="autoZero"/>
        <c:crossBetween val="midCat"/>
      </c:valAx>
      <c:spPr>
        <a:noFill/>
        <a:ln cap="sq">
          <a:solidFill>
            <a:schemeClr val="bg2"/>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6241013351592"/>
          <c:y val="4.6698279931368235E-2"/>
          <c:w val="0.85606251664194155"/>
          <c:h val="0.80982125497950286"/>
        </c:manualLayout>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Fourier!$I$3:$I$37</c:f>
              <c:numCache>
                <c:formatCode>General</c:formatCode>
                <c:ptCount val="35"/>
                <c:pt idx="0">
                  <c:v>99.009900990098998</c:v>
                </c:pt>
                <c:pt idx="1">
                  <c:v>49.504950495049499</c:v>
                </c:pt>
                <c:pt idx="2">
                  <c:v>33.003300330032999</c:v>
                </c:pt>
                <c:pt idx="3">
                  <c:v>24.75247524752475</c:v>
                </c:pt>
                <c:pt idx="4">
                  <c:v>19.801980198019802</c:v>
                </c:pt>
                <c:pt idx="5">
                  <c:v>16.501650165016503</c:v>
                </c:pt>
                <c:pt idx="6">
                  <c:v>14.144271570014144</c:v>
                </c:pt>
                <c:pt idx="7">
                  <c:v>12.376237623762377</c:v>
                </c:pt>
                <c:pt idx="8">
                  <c:v>11.001100110011002</c:v>
                </c:pt>
                <c:pt idx="9">
                  <c:v>9.9009900990099027</c:v>
                </c:pt>
                <c:pt idx="10">
                  <c:v>9.0009000900090008</c:v>
                </c:pt>
                <c:pt idx="11">
                  <c:v>8.2508250825082516</c:v>
                </c:pt>
                <c:pt idx="12">
                  <c:v>7.6161462300076144</c:v>
                </c:pt>
                <c:pt idx="13">
                  <c:v>7.0721357850070712</c:v>
                </c:pt>
                <c:pt idx="14">
                  <c:v>6.6006600660065997</c:v>
                </c:pt>
                <c:pt idx="15">
                  <c:v>6.1881188118811874</c:v>
                </c:pt>
                <c:pt idx="16">
                  <c:v>5.8241118229469988</c:v>
                </c:pt>
                <c:pt idx="17">
                  <c:v>5.5005500550054984</c:v>
                </c:pt>
                <c:pt idx="18">
                  <c:v>5.2110474205315249</c:v>
                </c:pt>
                <c:pt idx="19">
                  <c:v>4.9504950495049496</c:v>
                </c:pt>
                <c:pt idx="20">
                  <c:v>4.7147571900047129</c:v>
                </c:pt>
                <c:pt idx="21">
                  <c:v>4.5004500450044995</c:v>
                </c:pt>
                <c:pt idx="22">
                  <c:v>4.3047783039173462</c:v>
                </c:pt>
                <c:pt idx="23">
                  <c:v>4.125412541254124</c:v>
                </c:pt>
                <c:pt idx="24">
                  <c:v>3.9603960396039586</c:v>
                </c:pt>
                <c:pt idx="25">
                  <c:v>3.8080731150038063</c:v>
                </c:pt>
                <c:pt idx="26">
                  <c:v>3.6670333700036655</c:v>
                </c:pt>
                <c:pt idx="27">
                  <c:v>3.5360678925035347</c:v>
                </c:pt>
                <c:pt idx="28">
                  <c:v>3.4141345168999648</c:v>
                </c:pt>
                <c:pt idx="29">
                  <c:v>3.3003300330032985</c:v>
                </c:pt>
                <c:pt idx="30">
                  <c:v>3.1938677738741599</c:v>
                </c:pt>
                <c:pt idx="31">
                  <c:v>3.0940594059405924</c:v>
                </c:pt>
                <c:pt idx="32">
                  <c:v>3.0003000300029989</c:v>
                </c:pt>
                <c:pt idx="33">
                  <c:v>2.912055911473499</c:v>
                </c:pt>
                <c:pt idx="34">
                  <c:v>2.8288543140028271</c:v>
                </c:pt>
              </c:numCache>
            </c:numRef>
          </c:xVal>
          <c:yVal>
            <c:numRef>
              <c:f>Fourier!$L$3:$L$37</c:f>
              <c:numCache>
                <c:formatCode>General</c:formatCode>
                <c:ptCount val="35"/>
                <c:pt idx="0">
                  <c:v>8.5130533005346348E-6</c:v>
                </c:pt>
                <c:pt idx="1">
                  <c:v>3.1700817330042837E-5</c:v>
                </c:pt>
                <c:pt idx="2">
                  <c:v>5.4886337431674998E-5</c:v>
                </c:pt>
                <c:pt idx="3">
                  <c:v>8.4325564084431173E-5</c:v>
                </c:pt>
                <c:pt idx="4">
                  <c:v>1.1501113319998982E-4</c:v>
                </c:pt>
                <c:pt idx="5">
                  <c:v>1.3516830053125859E-4</c:v>
                </c:pt>
                <c:pt idx="6">
                  <c:v>1.6069328435228624E-4</c:v>
                </c:pt>
                <c:pt idx="7">
                  <c:v>1.6744348221366912E-4</c:v>
                </c:pt>
                <c:pt idx="8">
                  <c:v>1.8099502746142529E-4</c:v>
                </c:pt>
                <c:pt idx="9">
                  <c:v>1.9338639595133396E-4</c:v>
                </c:pt>
                <c:pt idx="10">
                  <c:v>1.9766296783675218E-4</c:v>
                </c:pt>
                <c:pt idx="11">
                  <c:v>1.9193123942974575E-4</c:v>
                </c:pt>
                <c:pt idx="12">
                  <c:v>1.8394592837373694E-4</c:v>
                </c:pt>
                <c:pt idx="13">
                  <c:v>1.845107801708391E-4</c:v>
                </c:pt>
                <c:pt idx="14">
                  <c:v>1.9279214632811901E-4</c:v>
                </c:pt>
                <c:pt idx="15">
                  <c:v>1.8538373038462928E-4</c:v>
                </c:pt>
                <c:pt idx="16">
                  <c:v>1.8174681793658935E-4</c:v>
                </c:pt>
                <c:pt idx="17">
                  <c:v>1.8074198151584884E-4</c:v>
                </c:pt>
                <c:pt idx="18">
                  <c:v>1.8520812434256098E-4</c:v>
                </c:pt>
                <c:pt idx="19">
                  <c:v>1.8203200428386964E-4</c:v>
                </c:pt>
                <c:pt idx="20">
                  <c:v>1.9331464068595349E-4</c:v>
                </c:pt>
                <c:pt idx="21">
                  <c:v>1.8626919366115886E-4</c:v>
                </c:pt>
                <c:pt idx="22">
                  <c:v>1.8305898699113411E-4</c:v>
                </c:pt>
                <c:pt idx="23">
                  <c:v>1.8910868310157596E-4</c:v>
                </c:pt>
                <c:pt idx="24">
                  <c:v>1.8765405683821181E-4</c:v>
                </c:pt>
                <c:pt idx="25">
                  <c:v>1.8200028506192473E-4</c:v>
                </c:pt>
                <c:pt idx="26">
                  <c:v>1.8866152350300919E-4</c:v>
                </c:pt>
                <c:pt idx="27">
                  <c:v>1.8358881818395133E-4</c:v>
                </c:pt>
                <c:pt idx="28">
                  <c:v>1.8347511648710162E-4</c:v>
                </c:pt>
                <c:pt idx="29">
                  <c:v>1.8198171198347031E-4</c:v>
                </c:pt>
                <c:pt idx="30">
                  <c:v>1.7734477803038463E-4</c:v>
                </c:pt>
                <c:pt idx="31">
                  <c:v>1.8436143836970725E-4</c:v>
                </c:pt>
                <c:pt idx="32">
                  <c:v>1.8319890333160969E-4</c:v>
                </c:pt>
                <c:pt idx="33">
                  <c:v>1.8462138695690689E-4</c:v>
                </c:pt>
                <c:pt idx="34">
                  <c:v>1.857975160206789E-4</c:v>
                </c:pt>
              </c:numCache>
            </c:numRef>
          </c:yVal>
          <c:smooth val="1"/>
          <c:extLst>
            <c:ext xmlns:c16="http://schemas.microsoft.com/office/drawing/2014/chart" uri="{C3380CC4-5D6E-409C-BE32-E72D297353CC}">
              <c16:uniqueId val="{00000000-5398-4667-8D89-76EE5007681A}"/>
            </c:ext>
          </c:extLst>
        </c:ser>
        <c:ser>
          <c:idx val="1"/>
          <c:order val="1"/>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Fourier!$I$3:$I$37</c:f>
              <c:numCache>
                <c:formatCode>General</c:formatCode>
                <c:ptCount val="35"/>
                <c:pt idx="0">
                  <c:v>99.009900990098998</c:v>
                </c:pt>
                <c:pt idx="1">
                  <c:v>49.504950495049499</c:v>
                </c:pt>
                <c:pt idx="2">
                  <c:v>33.003300330032999</c:v>
                </c:pt>
                <c:pt idx="3">
                  <c:v>24.75247524752475</c:v>
                </c:pt>
                <c:pt idx="4">
                  <c:v>19.801980198019802</c:v>
                </c:pt>
                <c:pt idx="5">
                  <c:v>16.501650165016503</c:v>
                </c:pt>
                <c:pt idx="6">
                  <c:v>14.144271570014144</c:v>
                </c:pt>
                <c:pt idx="7">
                  <c:v>12.376237623762377</c:v>
                </c:pt>
                <c:pt idx="8">
                  <c:v>11.001100110011002</c:v>
                </c:pt>
                <c:pt idx="9">
                  <c:v>9.9009900990099027</c:v>
                </c:pt>
                <c:pt idx="10">
                  <c:v>9.0009000900090008</c:v>
                </c:pt>
                <c:pt idx="11">
                  <c:v>8.2508250825082516</c:v>
                </c:pt>
                <c:pt idx="12">
                  <c:v>7.6161462300076144</c:v>
                </c:pt>
                <c:pt idx="13">
                  <c:v>7.0721357850070712</c:v>
                </c:pt>
                <c:pt idx="14">
                  <c:v>6.6006600660065997</c:v>
                </c:pt>
                <c:pt idx="15">
                  <c:v>6.1881188118811874</c:v>
                </c:pt>
                <c:pt idx="16">
                  <c:v>5.8241118229469988</c:v>
                </c:pt>
                <c:pt idx="17">
                  <c:v>5.5005500550054984</c:v>
                </c:pt>
                <c:pt idx="18">
                  <c:v>5.2110474205315249</c:v>
                </c:pt>
                <c:pt idx="19">
                  <c:v>4.9504950495049496</c:v>
                </c:pt>
                <c:pt idx="20">
                  <c:v>4.7147571900047129</c:v>
                </c:pt>
                <c:pt idx="21">
                  <c:v>4.5004500450044995</c:v>
                </c:pt>
                <c:pt idx="22">
                  <c:v>4.3047783039173462</c:v>
                </c:pt>
                <c:pt idx="23">
                  <c:v>4.125412541254124</c:v>
                </c:pt>
                <c:pt idx="24">
                  <c:v>3.9603960396039586</c:v>
                </c:pt>
                <c:pt idx="25">
                  <c:v>3.8080731150038063</c:v>
                </c:pt>
                <c:pt idx="26">
                  <c:v>3.6670333700036655</c:v>
                </c:pt>
                <c:pt idx="27">
                  <c:v>3.5360678925035347</c:v>
                </c:pt>
                <c:pt idx="28">
                  <c:v>3.4141345168999648</c:v>
                </c:pt>
                <c:pt idx="29">
                  <c:v>3.3003300330032985</c:v>
                </c:pt>
                <c:pt idx="30">
                  <c:v>3.1938677738741599</c:v>
                </c:pt>
                <c:pt idx="31">
                  <c:v>3.0940594059405924</c:v>
                </c:pt>
                <c:pt idx="32">
                  <c:v>3.0003000300029989</c:v>
                </c:pt>
                <c:pt idx="33">
                  <c:v>2.912055911473499</c:v>
                </c:pt>
                <c:pt idx="34">
                  <c:v>2.8288543140028271</c:v>
                </c:pt>
              </c:numCache>
            </c:numRef>
          </c:xVal>
          <c:yVal>
            <c:numRef>
              <c:f>Fourier!$N$3:$N$37</c:f>
              <c:numCache>
                <c:formatCode>General</c:formatCode>
                <c:ptCount val="35"/>
                <c:pt idx="0">
                  <c:v>5.292535375231632E-7</c:v>
                </c:pt>
                <c:pt idx="1">
                  <c:v>1.4415751560135137E-6</c:v>
                </c:pt>
                <c:pt idx="2">
                  <c:v>1.4414356518045753E-6</c:v>
                </c:pt>
                <c:pt idx="3">
                  <c:v>1.830226394440511E-6</c:v>
                </c:pt>
                <c:pt idx="4">
                  <c:v>1.9077110681664596E-6</c:v>
                </c:pt>
                <c:pt idx="5">
                  <c:v>1.2531640223432352E-6</c:v>
                </c:pt>
                <c:pt idx="6">
                  <c:v>1.5868792906126869E-6</c:v>
                </c:pt>
                <c:pt idx="7">
                  <c:v>4.1965743323770904E-7</c:v>
                </c:pt>
                <c:pt idx="8">
                  <c:v>8.4249481450207001E-7</c:v>
                </c:pt>
                <c:pt idx="9">
                  <c:v>7.7036703242834828E-7</c:v>
                </c:pt>
                <c:pt idx="10">
                  <c:v>2.6587297399953395E-7</c:v>
                </c:pt>
                <c:pt idx="11">
                  <c:v>-3.56339544513324E-7</c:v>
                </c:pt>
                <c:pt idx="12">
                  <c:v>-4.9644398730007648E-7</c:v>
                </c:pt>
                <c:pt idx="13">
                  <c:v>3.5116638089633311E-8</c:v>
                </c:pt>
                <c:pt idx="14">
                  <c:v>5.1484962909720599E-7</c:v>
                </c:pt>
                <c:pt idx="15">
                  <c:v>-4.6057862051547369E-7</c:v>
                </c:pt>
                <c:pt idx="16">
                  <c:v>-2.2610557115462656E-7</c:v>
                </c:pt>
                <c:pt idx="17">
                  <c:v>-6.2470327805375653E-8</c:v>
                </c:pt>
                <c:pt idx="18">
                  <c:v>2.7765853292292348E-7</c:v>
                </c:pt>
                <c:pt idx="19">
                  <c:v>-1.9745826994353482E-7</c:v>
                </c:pt>
                <c:pt idx="20">
                  <c:v>7.0143754744440294E-7</c:v>
                </c:pt>
                <c:pt idx="21">
                  <c:v>-4.3801297016082706E-7</c:v>
                </c:pt>
                <c:pt idx="22">
                  <c:v>-1.9957742261338244E-7</c:v>
                </c:pt>
                <c:pt idx="23">
                  <c:v>3.7610748510060319E-7</c:v>
                </c:pt>
                <c:pt idx="24">
                  <c:v>-9.0433604546002024E-8</c:v>
                </c:pt>
                <c:pt idx="25">
                  <c:v>-3.5149300812678345E-7</c:v>
                </c:pt>
                <c:pt idx="26">
                  <c:v>4.1412685728254832E-7</c:v>
                </c:pt>
                <c:pt idx="27">
                  <c:v>-3.1536831030475648E-7</c:v>
                </c:pt>
                <c:pt idx="28">
                  <c:v>-7.0687946093693434E-9</c:v>
                </c:pt>
                <c:pt idx="29">
                  <c:v>-9.2844434140951702E-8</c:v>
                </c:pt>
                <c:pt idx="30">
                  <c:v>-2.8827655734021353E-7</c:v>
                </c:pt>
                <c:pt idx="31">
                  <c:v>4.3622331202269812E-7</c:v>
                </c:pt>
                <c:pt idx="32">
                  <c:v>-7.227439552964096E-8</c:v>
                </c:pt>
                <c:pt idx="33">
                  <c:v>8.8435308012231106E-8</c:v>
                </c:pt>
                <c:pt idx="34">
                  <c:v>7.3119531337370922E-8</c:v>
                </c:pt>
              </c:numCache>
            </c:numRef>
          </c:yVal>
          <c:smooth val="1"/>
          <c:extLst>
            <c:ext xmlns:c16="http://schemas.microsoft.com/office/drawing/2014/chart" uri="{C3380CC4-5D6E-409C-BE32-E72D297353CC}">
              <c16:uniqueId val="{00000001-5398-4667-8D89-76EE5007681A}"/>
            </c:ext>
          </c:extLst>
        </c:ser>
        <c:dLbls>
          <c:showLegendKey val="0"/>
          <c:showVal val="0"/>
          <c:showCatName val="0"/>
          <c:showSerName val="0"/>
          <c:showPercent val="0"/>
          <c:showBubbleSize val="0"/>
        </c:dLbls>
        <c:axId val="449095992"/>
        <c:axId val="449094352"/>
      </c:scatterChart>
      <c:valAx>
        <c:axId val="449095992"/>
        <c:scaling>
          <c:logBase val="10"/>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周波数</a:t>
                </a:r>
                <a:r>
                  <a:rPr lang="en-US" altLang="ja-JP" sz="2800" dirty="0" err="1"/>
                  <a:t>logf</a:t>
                </a:r>
                <a:r>
                  <a:rPr lang="en-US" altLang="ja-JP" sz="2800" dirty="0"/>
                  <a:t>/GHz</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9094352"/>
        <c:crosses val="autoZero"/>
        <c:crossBetween val="midCat"/>
      </c:valAx>
      <c:valAx>
        <c:axId val="4490943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baseline="0" dirty="0"/>
                  <a:t>誘電率</a:t>
                </a:r>
                <a:r>
                  <a:rPr lang="en-US" altLang="ja-JP" sz="2800" baseline="0" dirty="0"/>
                  <a:t>ε', ε"</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49095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Sheet1!$A$1:$A$34</c:f>
              <c:numCache>
                <c:formatCode>General</c:formatCode>
                <c:ptCount val="34"/>
                <c:pt idx="0">
                  <c:v>9.9009900990099001E-2</c:v>
                </c:pt>
                <c:pt idx="1">
                  <c:v>4.95049504950495E-2</c:v>
                </c:pt>
                <c:pt idx="2">
                  <c:v>3.3003300330033E-2</c:v>
                </c:pt>
                <c:pt idx="3">
                  <c:v>2.475247524752475E-2</c:v>
                </c:pt>
                <c:pt idx="4">
                  <c:v>1.9801980198019802E-2</c:v>
                </c:pt>
                <c:pt idx="5">
                  <c:v>1.6501650165016504E-2</c:v>
                </c:pt>
                <c:pt idx="6">
                  <c:v>1.4144271570014147E-2</c:v>
                </c:pt>
                <c:pt idx="7">
                  <c:v>1.2376237623762377E-2</c:v>
                </c:pt>
                <c:pt idx="8">
                  <c:v>1.1001100110011002E-2</c:v>
                </c:pt>
                <c:pt idx="9">
                  <c:v>9.9009900990099028E-3</c:v>
                </c:pt>
                <c:pt idx="10">
                  <c:v>9.0009000900090029E-3</c:v>
                </c:pt>
                <c:pt idx="11">
                  <c:v>8.2508250825082518E-3</c:v>
                </c:pt>
                <c:pt idx="12">
                  <c:v>7.6161462300076152E-3</c:v>
                </c:pt>
                <c:pt idx="13">
                  <c:v>7.0721357850070717E-3</c:v>
                </c:pt>
                <c:pt idx="14">
                  <c:v>6.600660066006599E-3</c:v>
                </c:pt>
                <c:pt idx="15">
                  <c:v>6.1881188118811875E-3</c:v>
                </c:pt>
                <c:pt idx="16">
                  <c:v>5.8241118229469986E-3</c:v>
                </c:pt>
                <c:pt idx="17">
                  <c:v>5.5005500550054992E-3</c:v>
                </c:pt>
                <c:pt idx="18">
                  <c:v>5.2110474205315253E-3</c:v>
                </c:pt>
                <c:pt idx="19">
                  <c:v>4.9504950495049488E-3</c:v>
                </c:pt>
                <c:pt idx="20">
                  <c:v>4.7147571900047133E-3</c:v>
                </c:pt>
                <c:pt idx="21">
                  <c:v>4.5004500450044988E-3</c:v>
                </c:pt>
                <c:pt idx="22">
                  <c:v>4.3047783039173466E-3</c:v>
                </c:pt>
                <c:pt idx="23">
                  <c:v>4.1254125412541242E-3</c:v>
                </c:pt>
                <c:pt idx="24">
                  <c:v>3.9603960396039587E-3</c:v>
                </c:pt>
                <c:pt idx="25">
                  <c:v>3.8080731150038068E-3</c:v>
                </c:pt>
                <c:pt idx="26">
                  <c:v>3.6670333700036658E-3</c:v>
                </c:pt>
                <c:pt idx="27">
                  <c:v>3.5360678925035346E-3</c:v>
                </c:pt>
                <c:pt idx="28">
                  <c:v>3.4141345168999643E-3</c:v>
                </c:pt>
                <c:pt idx="29">
                  <c:v>3.3003300330032991E-3</c:v>
                </c:pt>
                <c:pt idx="30">
                  <c:v>3.19386777387416E-3</c:v>
                </c:pt>
                <c:pt idx="31">
                  <c:v>3.0940594059405925E-3</c:v>
                </c:pt>
                <c:pt idx="32">
                  <c:v>3.0003000300029988E-3</c:v>
                </c:pt>
                <c:pt idx="33">
                  <c:v>2.9120559114734989E-3</c:v>
                </c:pt>
              </c:numCache>
            </c:numRef>
          </c:xVal>
          <c:yVal>
            <c:numRef>
              <c:f>Sheet1!$B$1:$B$34</c:f>
              <c:numCache>
                <c:formatCode>General</c:formatCode>
                <c:ptCount val="34"/>
                <c:pt idx="0">
                  <c:v>8.1873059777301832E-2</c:v>
                </c:pt>
                <c:pt idx="1">
                  <c:v>0.14890505166557078</c:v>
                </c:pt>
                <c:pt idx="2">
                  <c:v>0.20378620486457039</c:v>
                </c:pt>
                <c:pt idx="3">
                  <c:v>0.24871909275297543</c:v>
                </c:pt>
                <c:pt idx="4">
                  <c:v>0.28550702989181781</c:v>
                </c:pt>
                <c:pt idx="5">
                  <c:v>0.3156264453696877</c:v>
                </c:pt>
                <c:pt idx="6">
                  <c:v>0.34028613708615274</c:v>
                </c:pt>
                <c:pt idx="7">
                  <c:v>0.36047578505584504</c:v>
                </c:pt>
                <c:pt idx="8">
                  <c:v>0.37700567074245056</c:v>
                </c:pt>
                <c:pt idx="9">
                  <c:v>0.39053919649893803</c:v>
                </c:pt>
                <c:pt idx="10">
                  <c:v>0.4016195102333473</c:v>
                </c:pt>
                <c:pt idx="11">
                  <c:v>0.41069130384146052</c:v>
                </c:pt>
                <c:pt idx="12">
                  <c:v>0.41811866025399907</c:v>
                </c:pt>
                <c:pt idx="13">
                  <c:v>0.42419966536301534</c:v>
                </c:pt>
                <c:pt idx="14">
                  <c:v>0.42917837125539127</c:v>
                </c:pt>
                <c:pt idx="15">
                  <c:v>0.43325459088001</c:v>
                </c:pt>
                <c:pt idx="16">
                  <c:v>0.43659191724298535</c:v>
                </c:pt>
                <c:pt idx="17">
                  <c:v>0.43932428896941117</c:v>
                </c:pt>
                <c:pt idx="18">
                  <c:v>0.44156136573067678</c:v>
                </c:pt>
                <c:pt idx="19">
                  <c:v>0.44339292927212098</c:v>
                </c:pt>
                <c:pt idx="20">
                  <c:v>0.44489248666971781</c:v>
                </c:pt>
                <c:pt idx="21">
                  <c:v>0.44612022042713589</c:v>
                </c:pt>
                <c:pt idx="22">
                  <c:v>0.44712540381092608</c:v>
                </c:pt>
                <c:pt idx="23">
                  <c:v>0.44794837835971807</c:v>
                </c:pt>
                <c:pt idx="24">
                  <c:v>0.44862217293181456</c:v>
                </c:pt>
                <c:pt idx="25">
                  <c:v>0.44917382926924698</c:v>
                </c:pt>
                <c:pt idx="26">
                  <c:v>0.44962548727783325</c:v>
                </c:pt>
                <c:pt idx="27">
                  <c:v>0.44999527357933677</c:v>
                </c:pt>
                <c:pt idx="28">
                  <c:v>0.45029802899644472</c:v>
                </c:pt>
                <c:pt idx="29">
                  <c:v>0.45054590416709195</c:v>
                </c:pt>
                <c:pt idx="30">
                  <c:v>0.45074884719222524</c:v>
                </c:pt>
                <c:pt idx="31">
                  <c:v>0.45091500288802455</c:v>
                </c:pt>
                <c:pt idx="32">
                  <c:v>0.45105103966597454</c:v>
                </c:pt>
                <c:pt idx="33">
                  <c:v>0.45116241715963185</c:v>
                </c:pt>
              </c:numCache>
            </c:numRef>
          </c:yVal>
          <c:smooth val="1"/>
          <c:extLst>
            <c:ext xmlns:c16="http://schemas.microsoft.com/office/drawing/2014/chart" uri="{C3380CC4-5D6E-409C-BE32-E72D297353CC}">
              <c16:uniqueId val="{00000000-5E2A-4B6C-82D2-99875A6F09F0}"/>
            </c:ext>
          </c:extLst>
        </c:ser>
        <c:ser>
          <c:idx val="1"/>
          <c:order val="1"/>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Sheet1!$A$1:$A$34</c:f>
              <c:numCache>
                <c:formatCode>General</c:formatCode>
                <c:ptCount val="34"/>
                <c:pt idx="0">
                  <c:v>9.9009900990099001E-2</c:v>
                </c:pt>
                <c:pt idx="1">
                  <c:v>4.95049504950495E-2</c:v>
                </c:pt>
                <c:pt idx="2">
                  <c:v>3.3003300330033E-2</c:v>
                </c:pt>
                <c:pt idx="3">
                  <c:v>2.475247524752475E-2</c:v>
                </c:pt>
                <c:pt idx="4">
                  <c:v>1.9801980198019802E-2</c:v>
                </c:pt>
                <c:pt idx="5">
                  <c:v>1.6501650165016504E-2</c:v>
                </c:pt>
                <c:pt idx="6">
                  <c:v>1.4144271570014147E-2</c:v>
                </c:pt>
                <c:pt idx="7">
                  <c:v>1.2376237623762377E-2</c:v>
                </c:pt>
                <c:pt idx="8">
                  <c:v>1.1001100110011002E-2</c:v>
                </c:pt>
                <c:pt idx="9">
                  <c:v>9.9009900990099028E-3</c:v>
                </c:pt>
                <c:pt idx="10">
                  <c:v>9.0009000900090029E-3</c:v>
                </c:pt>
                <c:pt idx="11">
                  <c:v>8.2508250825082518E-3</c:v>
                </c:pt>
                <c:pt idx="12">
                  <c:v>7.6161462300076152E-3</c:v>
                </c:pt>
                <c:pt idx="13">
                  <c:v>7.0721357850070717E-3</c:v>
                </c:pt>
                <c:pt idx="14">
                  <c:v>6.600660066006599E-3</c:v>
                </c:pt>
                <c:pt idx="15">
                  <c:v>6.1881188118811875E-3</c:v>
                </c:pt>
                <c:pt idx="16">
                  <c:v>5.8241118229469986E-3</c:v>
                </c:pt>
                <c:pt idx="17">
                  <c:v>5.5005500550054992E-3</c:v>
                </c:pt>
                <c:pt idx="18">
                  <c:v>5.2110474205315253E-3</c:v>
                </c:pt>
                <c:pt idx="19">
                  <c:v>4.9504950495049488E-3</c:v>
                </c:pt>
                <c:pt idx="20">
                  <c:v>4.7147571900047133E-3</c:v>
                </c:pt>
                <c:pt idx="21">
                  <c:v>4.5004500450044988E-3</c:v>
                </c:pt>
                <c:pt idx="22">
                  <c:v>4.3047783039173466E-3</c:v>
                </c:pt>
                <c:pt idx="23">
                  <c:v>4.1254125412541242E-3</c:v>
                </c:pt>
                <c:pt idx="24">
                  <c:v>3.9603960396039587E-3</c:v>
                </c:pt>
                <c:pt idx="25">
                  <c:v>3.8080731150038068E-3</c:v>
                </c:pt>
                <c:pt idx="26">
                  <c:v>3.6670333700036658E-3</c:v>
                </c:pt>
                <c:pt idx="27">
                  <c:v>3.5360678925035346E-3</c:v>
                </c:pt>
                <c:pt idx="28">
                  <c:v>3.4141345168999643E-3</c:v>
                </c:pt>
                <c:pt idx="29">
                  <c:v>3.3003300330032991E-3</c:v>
                </c:pt>
                <c:pt idx="30">
                  <c:v>3.19386777387416E-3</c:v>
                </c:pt>
                <c:pt idx="31">
                  <c:v>3.0940594059405925E-3</c:v>
                </c:pt>
                <c:pt idx="32">
                  <c:v>3.0003000300029988E-3</c:v>
                </c:pt>
                <c:pt idx="33">
                  <c:v>2.9120559114734989E-3</c:v>
                </c:pt>
              </c:numCache>
            </c:numRef>
          </c:xVal>
          <c:yVal>
            <c:numRef>
              <c:f>Sheet1!$C$1:$C$34</c:f>
              <c:numCache>
                <c:formatCode>General</c:formatCode>
                <c:ptCount val="34"/>
                <c:pt idx="0">
                  <c:v>5.090019407286114E-3</c:v>
                </c:pt>
                <c:pt idx="1">
                  <c:v>1.4415751560135138E-3</c:v>
                </c:pt>
                <c:pt idx="2">
                  <c:v>1.4414356518045754E-3</c:v>
                </c:pt>
                <c:pt idx="3">
                  <c:v>1.830226394440511E-3</c:v>
                </c:pt>
                <c:pt idx="4">
                  <c:v>1.9077110681664595E-3</c:v>
                </c:pt>
                <c:pt idx="5">
                  <c:v>1.2531640223432355E-3</c:v>
                </c:pt>
                <c:pt idx="6">
                  <c:v>1.5868792906126872E-3</c:v>
                </c:pt>
                <c:pt idx="7">
                  <c:v>4.1965743323770904E-4</c:v>
                </c:pt>
                <c:pt idx="8">
                  <c:v>8.424948145020699E-4</c:v>
                </c:pt>
                <c:pt idx="9">
                  <c:v>7.703670324283483E-4</c:v>
                </c:pt>
                <c:pt idx="10">
                  <c:v>2.6587297399953403E-4</c:v>
                </c:pt>
                <c:pt idx="11">
                  <c:v>-3.5633954451332408E-4</c:v>
                </c:pt>
                <c:pt idx="12">
                  <c:v>-4.964439873000766E-4</c:v>
                </c:pt>
                <c:pt idx="13">
                  <c:v>3.5116638089633303E-5</c:v>
                </c:pt>
                <c:pt idx="14">
                  <c:v>5.1484962909720592E-4</c:v>
                </c:pt>
                <c:pt idx="15">
                  <c:v>-4.605786205154737E-4</c:v>
                </c:pt>
                <c:pt idx="16">
                  <c:v>-2.2610557115462657E-4</c:v>
                </c:pt>
                <c:pt idx="17">
                  <c:v>-6.2470327805375661E-5</c:v>
                </c:pt>
                <c:pt idx="18">
                  <c:v>2.7765853292292353E-4</c:v>
                </c:pt>
                <c:pt idx="19">
                  <c:v>-1.9745826994353478E-4</c:v>
                </c:pt>
                <c:pt idx="20">
                  <c:v>7.0143754744440292E-4</c:v>
                </c:pt>
                <c:pt idx="21">
                  <c:v>-4.380129701608271E-4</c:v>
                </c:pt>
                <c:pt idx="22">
                  <c:v>-1.9957742261338248E-4</c:v>
                </c:pt>
                <c:pt idx="23">
                  <c:v>3.7610748510060322E-4</c:v>
                </c:pt>
                <c:pt idx="24">
                  <c:v>-9.0433604546002037E-5</c:v>
                </c:pt>
                <c:pt idx="25">
                  <c:v>-3.5149300812678351E-4</c:v>
                </c:pt>
                <c:pt idx="26">
                  <c:v>4.1412685728254846E-4</c:v>
                </c:pt>
                <c:pt idx="27">
                  <c:v>-3.1536831030475651E-4</c:v>
                </c:pt>
                <c:pt idx="28">
                  <c:v>-7.068794609369343E-6</c:v>
                </c:pt>
                <c:pt idx="29">
                  <c:v>-9.2844434140951725E-5</c:v>
                </c:pt>
                <c:pt idx="30">
                  <c:v>-2.8827655734021349E-4</c:v>
                </c:pt>
                <c:pt idx="31">
                  <c:v>4.3622331202269822E-4</c:v>
                </c:pt>
                <c:pt idx="32">
                  <c:v>-7.2274395529640947E-5</c:v>
                </c:pt>
                <c:pt idx="33">
                  <c:v>8.8435308012231107E-5</c:v>
                </c:pt>
              </c:numCache>
            </c:numRef>
          </c:yVal>
          <c:smooth val="1"/>
          <c:extLst>
            <c:ext xmlns:c16="http://schemas.microsoft.com/office/drawing/2014/chart" uri="{C3380CC4-5D6E-409C-BE32-E72D297353CC}">
              <c16:uniqueId val="{00000001-5E2A-4B6C-82D2-99875A6F09F0}"/>
            </c:ext>
          </c:extLst>
        </c:ser>
        <c:ser>
          <c:idx val="2"/>
          <c:order val="2"/>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Sheet1!$A$1:$A$34</c:f>
              <c:numCache>
                <c:formatCode>General</c:formatCode>
                <c:ptCount val="34"/>
                <c:pt idx="0">
                  <c:v>9.9009900990099001E-2</c:v>
                </c:pt>
                <c:pt idx="1">
                  <c:v>4.95049504950495E-2</c:v>
                </c:pt>
                <c:pt idx="2">
                  <c:v>3.3003300330033E-2</c:v>
                </c:pt>
                <c:pt idx="3">
                  <c:v>2.475247524752475E-2</c:v>
                </c:pt>
                <c:pt idx="4">
                  <c:v>1.9801980198019802E-2</c:v>
                </c:pt>
                <c:pt idx="5">
                  <c:v>1.6501650165016504E-2</c:v>
                </c:pt>
                <c:pt idx="6">
                  <c:v>1.4144271570014147E-2</c:v>
                </c:pt>
                <c:pt idx="7">
                  <c:v>1.2376237623762377E-2</c:v>
                </c:pt>
                <c:pt idx="8">
                  <c:v>1.1001100110011002E-2</c:v>
                </c:pt>
                <c:pt idx="9">
                  <c:v>9.9009900990099028E-3</c:v>
                </c:pt>
                <c:pt idx="10">
                  <c:v>9.0009000900090029E-3</c:v>
                </c:pt>
                <c:pt idx="11">
                  <c:v>8.2508250825082518E-3</c:v>
                </c:pt>
                <c:pt idx="12">
                  <c:v>7.6161462300076152E-3</c:v>
                </c:pt>
                <c:pt idx="13">
                  <c:v>7.0721357850070717E-3</c:v>
                </c:pt>
                <c:pt idx="14">
                  <c:v>6.600660066006599E-3</c:v>
                </c:pt>
                <c:pt idx="15">
                  <c:v>6.1881188118811875E-3</c:v>
                </c:pt>
                <c:pt idx="16">
                  <c:v>5.8241118229469986E-3</c:v>
                </c:pt>
                <c:pt idx="17">
                  <c:v>5.5005500550054992E-3</c:v>
                </c:pt>
                <c:pt idx="18">
                  <c:v>5.2110474205315253E-3</c:v>
                </c:pt>
                <c:pt idx="19">
                  <c:v>4.9504950495049488E-3</c:v>
                </c:pt>
                <c:pt idx="20">
                  <c:v>4.7147571900047133E-3</c:v>
                </c:pt>
                <c:pt idx="21">
                  <c:v>4.5004500450044988E-3</c:v>
                </c:pt>
                <c:pt idx="22">
                  <c:v>4.3047783039173466E-3</c:v>
                </c:pt>
                <c:pt idx="23">
                  <c:v>4.1254125412541242E-3</c:v>
                </c:pt>
                <c:pt idx="24">
                  <c:v>3.9603960396039587E-3</c:v>
                </c:pt>
                <c:pt idx="25">
                  <c:v>3.8080731150038068E-3</c:v>
                </c:pt>
                <c:pt idx="26">
                  <c:v>3.6670333700036658E-3</c:v>
                </c:pt>
                <c:pt idx="27">
                  <c:v>3.5360678925035346E-3</c:v>
                </c:pt>
                <c:pt idx="28">
                  <c:v>3.4141345168999643E-3</c:v>
                </c:pt>
                <c:pt idx="29">
                  <c:v>3.3003300330032991E-3</c:v>
                </c:pt>
                <c:pt idx="30">
                  <c:v>3.19386777387416E-3</c:v>
                </c:pt>
                <c:pt idx="31">
                  <c:v>3.0940594059405925E-3</c:v>
                </c:pt>
                <c:pt idx="32">
                  <c:v>3.0003000300029988E-3</c:v>
                </c:pt>
                <c:pt idx="33">
                  <c:v>2.9120559114734989E-3</c:v>
                </c:pt>
              </c:numCache>
            </c:numRef>
          </c:xVal>
          <c:yVal>
            <c:numRef>
              <c:f>Sheet1!$D$1:$D$34</c:f>
              <c:numCache>
                <c:formatCode>General</c:formatCode>
                <c:ptCount val="34"/>
                <c:pt idx="0">
                  <c:v>8.513053300534635E-3</c:v>
                </c:pt>
                <c:pt idx="1">
                  <c:v>3.1700817330042839E-2</c:v>
                </c:pt>
                <c:pt idx="2">
                  <c:v>5.4886337431675002E-2</c:v>
                </c:pt>
                <c:pt idx="3">
                  <c:v>8.4325564084431176E-2</c:v>
                </c:pt>
                <c:pt idx="4">
                  <c:v>0.11501113319998982</c:v>
                </c:pt>
                <c:pt idx="5">
                  <c:v>0.13516830053125858</c:v>
                </c:pt>
                <c:pt idx="6">
                  <c:v>0.16069328435228625</c:v>
                </c:pt>
                <c:pt idx="7">
                  <c:v>0.16744348221366911</c:v>
                </c:pt>
                <c:pt idx="8">
                  <c:v>0.18099502746142529</c:v>
                </c:pt>
                <c:pt idx="9">
                  <c:v>0.19338639595133397</c:v>
                </c:pt>
                <c:pt idx="10">
                  <c:v>0.19766296783675219</c:v>
                </c:pt>
                <c:pt idx="11">
                  <c:v>0.19193123942974574</c:v>
                </c:pt>
                <c:pt idx="12">
                  <c:v>0.18394592837373694</c:v>
                </c:pt>
                <c:pt idx="13">
                  <c:v>0.18451078017083911</c:v>
                </c:pt>
                <c:pt idx="14">
                  <c:v>0.19279214632811903</c:v>
                </c:pt>
                <c:pt idx="15">
                  <c:v>0.1853837303846293</c:v>
                </c:pt>
                <c:pt idx="16">
                  <c:v>0.18174681793658937</c:v>
                </c:pt>
                <c:pt idx="17">
                  <c:v>0.18074198151584886</c:v>
                </c:pt>
                <c:pt idx="18">
                  <c:v>0.18520812434256101</c:v>
                </c:pt>
                <c:pt idx="19">
                  <c:v>0.18203200428386968</c:v>
                </c:pt>
                <c:pt idx="20">
                  <c:v>0.19331464068595353</c:v>
                </c:pt>
                <c:pt idx="21">
                  <c:v>0.18626919366115888</c:v>
                </c:pt>
                <c:pt idx="22">
                  <c:v>0.18305898699113413</c:v>
                </c:pt>
                <c:pt idx="23">
                  <c:v>0.18910868310157597</c:v>
                </c:pt>
                <c:pt idx="24">
                  <c:v>0.18765405683821179</c:v>
                </c:pt>
                <c:pt idx="25">
                  <c:v>0.1820002850619247</c:v>
                </c:pt>
                <c:pt idx="26">
                  <c:v>0.18866152350300916</c:v>
                </c:pt>
                <c:pt idx="27">
                  <c:v>0.18358881818395131</c:v>
                </c:pt>
                <c:pt idx="28">
                  <c:v>0.1834751164871016</c:v>
                </c:pt>
                <c:pt idx="29">
                  <c:v>0.1819817119834703</c:v>
                </c:pt>
                <c:pt idx="30">
                  <c:v>0.17734477803038462</c:v>
                </c:pt>
                <c:pt idx="31">
                  <c:v>0.18436143836970725</c:v>
                </c:pt>
                <c:pt idx="32">
                  <c:v>0.18319890333160971</c:v>
                </c:pt>
                <c:pt idx="33">
                  <c:v>0.18462138695690691</c:v>
                </c:pt>
              </c:numCache>
            </c:numRef>
          </c:yVal>
          <c:smooth val="1"/>
          <c:extLst>
            <c:ext xmlns:c16="http://schemas.microsoft.com/office/drawing/2014/chart" uri="{C3380CC4-5D6E-409C-BE32-E72D297353CC}">
              <c16:uniqueId val="{00000002-5E2A-4B6C-82D2-99875A6F09F0}"/>
            </c:ext>
          </c:extLst>
        </c:ser>
        <c:ser>
          <c:idx val="3"/>
          <c:order val="3"/>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Sheet1!$A$1:$A$34</c:f>
              <c:numCache>
                <c:formatCode>General</c:formatCode>
                <c:ptCount val="34"/>
                <c:pt idx="0">
                  <c:v>9.9009900990099001E-2</c:v>
                </c:pt>
                <c:pt idx="1">
                  <c:v>4.95049504950495E-2</c:v>
                </c:pt>
                <c:pt idx="2">
                  <c:v>3.3003300330033E-2</c:v>
                </c:pt>
                <c:pt idx="3">
                  <c:v>2.475247524752475E-2</c:v>
                </c:pt>
                <c:pt idx="4">
                  <c:v>1.9801980198019802E-2</c:v>
                </c:pt>
                <c:pt idx="5">
                  <c:v>1.6501650165016504E-2</c:v>
                </c:pt>
                <c:pt idx="6">
                  <c:v>1.4144271570014147E-2</c:v>
                </c:pt>
                <c:pt idx="7">
                  <c:v>1.2376237623762377E-2</c:v>
                </c:pt>
                <c:pt idx="8">
                  <c:v>1.1001100110011002E-2</c:v>
                </c:pt>
                <c:pt idx="9">
                  <c:v>9.9009900990099028E-3</c:v>
                </c:pt>
                <c:pt idx="10">
                  <c:v>9.0009000900090029E-3</c:v>
                </c:pt>
                <c:pt idx="11">
                  <c:v>8.2508250825082518E-3</c:v>
                </c:pt>
                <c:pt idx="12">
                  <c:v>7.6161462300076152E-3</c:v>
                </c:pt>
                <c:pt idx="13">
                  <c:v>7.0721357850070717E-3</c:v>
                </c:pt>
                <c:pt idx="14">
                  <c:v>6.600660066006599E-3</c:v>
                </c:pt>
                <c:pt idx="15">
                  <c:v>6.1881188118811875E-3</c:v>
                </c:pt>
                <c:pt idx="16">
                  <c:v>5.8241118229469986E-3</c:v>
                </c:pt>
                <c:pt idx="17">
                  <c:v>5.5005500550054992E-3</c:v>
                </c:pt>
                <c:pt idx="18">
                  <c:v>5.2110474205315253E-3</c:v>
                </c:pt>
                <c:pt idx="19">
                  <c:v>4.9504950495049488E-3</c:v>
                </c:pt>
                <c:pt idx="20">
                  <c:v>4.7147571900047133E-3</c:v>
                </c:pt>
                <c:pt idx="21">
                  <c:v>4.5004500450044988E-3</c:v>
                </c:pt>
                <c:pt idx="22">
                  <c:v>4.3047783039173466E-3</c:v>
                </c:pt>
                <c:pt idx="23">
                  <c:v>4.1254125412541242E-3</c:v>
                </c:pt>
                <c:pt idx="24">
                  <c:v>3.9603960396039587E-3</c:v>
                </c:pt>
                <c:pt idx="25">
                  <c:v>3.8080731150038068E-3</c:v>
                </c:pt>
                <c:pt idx="26">
                  <c:v>3.6670333700036658E-3</c:v>
                </c:pt>
                <c:pt idx="27">
                  <c:v>3.5360678925035346E-3</c:v>
                </c:pt>
                <c:pt idx="28">
                  <c:v>3.4141345168999643E-3</c:v>
                </c:pt>
                <c:pt idx="29">
                  <c:v>3.3003300330032991E-3</c:v>
                </c:pt>
                <c:pt idx="30">
                  <c:v>3.19386777387416E-3</c:v>
                </c:pt>
                <c:pt idx="31">
                  <c:v>3.0940594059405925E-3</c:v>
                </c:pt>
                <c:pt idx="32">
                  <c:v>3.0003000300029988E-3</c:v>
                </c:pt>
                <c:pt idx="33">
                  <c:v>2.9120559114734989E-3</c:v>
                </c:pt>
              </c:numCache>
            </c:numRef>
          </c:xVal>
          <c:yVal>
            <c:numRef>
              <c:f>Sheet1!$E$1:$E$34</c:f>
              <c:numCache>
                <c:formatCode>General</c:formatCode>
                <c:ptCount val="34"/>
                <c:pt idx="0">
                  <c:v>5.2925353752316317E-4</c:v>
                </c:pt>
                <c:pt idx="1">
                  <c:v>1.4415751560135138E-3</c:v>
                </c:pt>
                <c:pt idx="2">
                  <c:v>1.4414356518045754E-3</c:v>
                </c:pt>
                <c:pt idx="3">
                  <c:v>1.830226394440511E-3</c:v>
                </c:pt>
                <c:pt idx="4">
                  <c:v>1.9077110681664595E-3</c:v>
                </c:pt>
                <c:pt idx="5">
                  <c:v>1.2531640223432355E-3</c:v>
                </c:pt>
                <c:pt idx="6">
                  <c:v>1.5868792906126872E-3</c:v>
                </c:pt>
                <c:pt idx="7">
                  <c:v>4.1965743323770904E-4</c:v>
                </c:pt>
                <c:pt idx="8">
                  <c:v>8.424948145020699E-4</c:v>
                </c:pt>
                <c:pt idx="9">
                  <c:v>7.703670324283483E-4</c:v>
                </c:pt>
                <c:pt idx="10">
                  <c:v>2.6587297399953403E-4</c:v>
                </c:pt>
                <c:pt idx="11">
                  <c:v>-3.5633954451332408E-4</c:v>
                </c:pt>
                <c:pt idx="12">
                  <c:v>-4.964439873000766E-4</c:v>
                </c:pt>
                <c:pt idx="13">
                  <c:v>3.5116638089633303E-5</c:v>
                </c:pt>
                <c:pt idx="14">
                  <c:v>5.1484962909720592E-4</c:v>
                </c:pt>
                <c:pt idx="15">
                  <c:v>-4.605786205154737E-4</c:v>
                </c:pt>
                <c:pt idx="16">
                  <c:v>-2.2610557115462657E-4</c:v>
                </c:pt>
                <c:pt idx="17">
                  <c:v>-6.2470327805375661E-5</c:v>
                </c:pt>
                <c:pt idx="18">
                  <c:v>2.7765853292292353E-4</c:v>
                </c:pt>
                <c:pt idx="19">
                  <c:v>-1.9745826994353478E-4</c:v>
                </c:pt>
                <c:pt idx="20">
                  <c:v>7.0143754744440292E-4</c:v>
                </c:pt>
                <c:pt idx="21">
                  <c:v>-4.380129701608271E-4</c:v>
                </c:pt>
                <c:pt idx="22">
                  <c:v>-1.9957742261338248E-4</c:v>
                </c:pt>
                <c:pt idx="23">
                  <c:v>3.7610748510060322E-4</c:v>
                </c:pt>
                <c:pt idx="24">
                  <c:v>-9.0433604546002037E-5</c:v>
                </c:pt>
                <c:pt idx="25">
                  <c:v>-3.5149300812678351E-4</c:v>
                </c:pt>
                <c:pt idx="26">
                  <c:v>4.1412685728254846E-4</c:v>
                </c:pt>
                <c:pt idx="27">
                  <c:v>-3.1536831030475651E-4</c:v>
                </c:pt>
                <c:pt idx="28">
                  <c:v>-7.068794609369343E-6</c:v>
                </c:pt>
                <c:pt idx="29">
                  <c:v>-9.2844434140951725E-5</c:v>
                </c:pt>
                <c:pt idx="30">
                  <c:v>-2.8827655734021349E-4</c:v>
                </c:pt>
                <c:pt idx="31">
                  <c:v>4.3622331202269822E-4</c:v>
                </c:pt>
                <c:pt idx="32">
                  <c:v>-7.2274395529640947E-5</c:v>
                </c:pt>
                <c:pt idx="33">
                  <c:v>8.8435308012231107E-5</c:v>
                </c:pt>
              </c:numCache>
            </c:numRef>
          </c:yVal>
          <c:smooth val="1"/>
          <c:extLst>
            <c:ext xmlns:c16="http://schemas.microsoft.com/office/drawing/2014/chart" uri="{C3380CC4-5D6E-409C-BE32-E72D297353CC}">
              <c16:uniqueId val="{00000003-5E2A-4B6C-82D2-99875A6F09F0}"/>
            </c:ext>
          </c:extLst>
        </c:ser>
        <c:dLbls>
          <c:showLegendKey val="0"/>
          <c:showVal val="0"/>
          <c:showCatName val="0"/>
          <c:showSerName val="0"/>
          <c:showPercent val="0"/>
          <c:showBubbleSize val="0"/>
        </c:dLbls>
        <c:axId val="471611896"/>
        <c:axId val="471618784"/>
      </c:scatterChart>
      <c:valAx>
        <c:axId val="471611896"/>
        <c:scaling>
          <c:logBase val="10"/>
          <c:orientation val="minMax"/>
          <c:max val="0.1"/>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周波数</a:t>
                </a:r>
                <a:r>
                  <a:rPr lang="en-US" altLang="ja-JP" sz="2800" dirty="0" err="1"/>
                  <a:t>logf</a:t>
                </a:r>
                <a:endParaRPr lang="ja-JP" altLang="en-US" sz="28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71618784"/>
        <c:crosses val="autoZero"/>
        <c:crossBetween val="midCat"/>
      </c:valAx>
      <c:valAx>
        <c:axId val="471618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800" dirty="0"/>
                  <a:t>誘電率</a:t>
                </a:r>
                <a:r>
                  <a:rPr lang="en-US" altLang="ja-JP" sz="2800" b="0" i="0" u="none" strike="noStrike" baseline="0" dirty="0">
                    <a:effectLst/>
                  </a:rPr>
                  <a:t>ε’, ε”</a:t>
                </a:r>
                <a:endParaRPr lang="ja-JP" altLang="en-US" sz="2800" dirty="0"/>
              </a:p>
            </c:rich>
          </c:tx>
          <c:layout>
            <c:manualLayout>
              <c:xMode val="edge"/>
              <c:yMode val="edge"/>
              <c:x val="3.5944003205337148E-3"/>
              <c:y val="0.2061042762225355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71611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Fourier!$E$1</c:f>
              <c:strCache>
                <c:ptCount val="1"/>
                <c:pt idx="0">
                  <c:v>lnφ</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Fourier!$C$2:$C$37</c:f>
              <c:numCache>
                <c:formatCode>General</c:formatCode>
                <c:ptCount val="36"/>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numCache>
            </c:numRef>
          </c:xVal>
          <c:yVal>
            <c:numRef>
              <c:f>Fourier!$E$2:$E$37</c:f>
              <c:numCache>
                <c:formatCode>General</c:formatCode>
                <c:ptCount val="36"/>
                <c:pt idx="0">
                  <c:v>0</c:v>
                </c:pt>
                <c:pt idx="1">
                  <c:v>-2.4635693283404718</c:v>
                </c:pt>
                <c:pt idx="2">
                  <c:v>-1.4615452692780018</c:v>
                </c:pt>
                <c:pt idx="3">
                  <c:v>-1.4616420460286605</c:v>
                </c:pt>
                <c:pt idx="4">
                  <c:v>-1.2228419713709575</c:v>
                </c:pt>
                <c:pt idx="5">
                  <c:v>-1.181377513600951</c:v>
                </c:pt>
                <c:pt idx="6">
                  <c:v>-1.6016100723290279</c:v>
                </c:pt>
                <c:pt idx="7">
                  <c:v>-1.3655122660957184</c:v>
                </c:pt>
                <c:pt idx="8">
                  <c:v>-2.6955981790458741</c:v>
                </c:pt>
                <c:pt idx="9">
                  <c:v>-1.9986694150497584</c:v>
                </c:pt>
                <c:pt idx="10">
                  <c:v>-2.0881698555934647</c:v>
                </c:pt>
                <c:pt idx="11">
                  <c:v>-3.152018268996271</c:v>
                </c:pt>
                <c:pt idx="12">
                  <c:v>-2.8591528693448089</c:v>
                </c:pt>
                <c:pt idx="13">
                  <c:v>-2.5275662603481095</c:v>
                </c:pt>
                <c:pt idx="14">
                  <c:v>-5.1763618845559778</c:v>
                </c:pt>
                <c:pt idx="15">
                  <c:v>-2.4911620466705759</c:v>
                </c:pt>
                <c:pt idx="16">
                  <c:v>-2.6025533526512343</c:v>
                </c:pt>
                <c:pt idx="17">
                  <c:v>-3.314034903159377</c:v>
                </c:pt>
                <c:pt idx="18">
                  <c:v>-4.6003452334671726</c:v>
                </c:pt>
                <c:pt idx="19">
                  <c:v>-3.1086448624887226</c:v>
                </c:pt>
                <c:pt idx="20">
                  <c:v>-3.4495096517727899</c:v>
                </c:pt>
                <c:pt idx="21">
                  <c:v>-2.1819050539483587</c:v>
                </c:pt>
                <c:pt idx="22">
                  <c:v>-2.6527884001863047</c:v>
                </c:pt>
                <c:pt idx="23">
                  <c:v>-3.4388346780434667</c:v>
                </c:pt>
                <c:pt idx="24">
                  <c:v>-2.8051619551959979</c:v>
                </c:pt>
                <c:pt idx="25">
                  <c:v>-4.2304209923370673</c:v>
                </c:pt>
                <c:pt idx="26">
                  <c:v>-2.8728471028419671</c:v>
                </c:pt>
                <c:pt idx="27">
                  <c:v>-2.7088645769180317</c:v>
                </c:pt>
                <c:pt idx="28">
                  <c:v>-2.9812957275029257</c:v>
                </c:pt>
                <c:pt idx="29">
                  <c:v>-6.779346950715154</c:v>
                </c:pt>
                <c:pt idx="30">
                  <c:v>-4.20411158099333</c:v>
                </c:pt>
                <c:pt idx="31">
                  <c:v>-3.0711166344481842</c:v>
                </c:pt>
                <c:pt idx="32">
                  <c:v>-2.6568826265975338</c:v>
                </c:pt>
                <c:pt idx="33">
                  <c:v>-4.4545669979740268</c:v>
                </c:pt>
                <c:pt idx="34">
                  <c:v>-4.2527656205606847</c:v>
                </c:pt>
                <c:pt idx="35">
                  <c:v>-4.4429414047381446</c:v>
                </c:pt>
              </c:numCache>
            </c:numRef>
          </c:yVal>
          <c:smooth val="1"/>
          <c:extLst>
            <c:ext xmlns:c16="http://schemas.microsoft.com/office/drawing/2014/chart" uri="{C3380CC4-5D6E-409C-BE32-E72D297353CC}">
              <c16:uniqueId val="{00000000-2081-4A54-8109-82FE324E3DF3}"/>
            </c:ext>
          </c:extLst>
        </c:ser>
        <c:ser>
          <c:idx val="1"/>
          <c:order val="1"/>
          <c:tx>
            <c:strRef>
              <c:f>Fourier!$G$1</c:f>
              <c:strCache>
                <c:ptCount val="1"/>
                <c:pt idx="0">
                  <c:v>log(exp)</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Fourier!$C$2:$C$37</c:f>
              <c:numCache>
                <c:formatCode>General</c:formatCode>
                <c:ptCount val="36"/>
                <c:pt idx="0">
                  <c:v>0</c:v>
                </c:pt>
                <c:pt idx="1">
                  <c:v>0.1</c:v>
                </c:pt>
                <c:pt idx="2">
                  <c:v>0.2</c:v>
                </c:pt>
                <c:pt idx="3">
                  <c:v>0.30000000000000004</c:v>
                </c:pt>
                <c:pt idx="4">
                  <c:v>0.4</c:v>
                </c:pt>
                <c:pt idx="5">
                  <c:v>0.5</c:v>
                </c:pt>
                <c:pt idx="6">
                  <c:v>0.6</c:v>
                </c:pt>
                <c:pt idx="7">
                  <c:v>0.7</c:v>
                </c:pt>
                <c:pt idx="8">
                  <c:v>0.79999999999999993</c:v>
                </c:pt>
                <c:pt idx="9">
                  <c:v>0.89999999999999991</c:v>
                </c:pt>
                <c:pt idx="10">
                  <c:v>0.99999999999999989</c:v>
                </c:pt>
                <c:pt idx="11">
                  <c:v>1.0999999999999999</c:v>
                </c:pt>
                <c:pt idx="12">
                  <c:v>1.2</c:v>
                </c:pt>
                <c:pt idx="13">
                  <c:v>1.3</c:v>
                </c:pt>
                <c:pt idx="14">
                  <c:v>1.4000000000000001</c:v>
                </c:pt>
                <c:pt idx="15">
                  <c:v>1.5000000000000002</c:v>
                </c:pt>
                <c:pt idx="16">
                  <c:v>1.6000000000000003</c:v>
                </c:pt>
                <c:pt idx="17">
                  <c:v>1.7000000000000004</c:v>
                </c:pt>
                <c:pt idx="18">
                  <c:v>1.8000000000000005</c:v>
                </c:pt>
                <c:pt idx="19">
                  <c:v>1.9000000000000006</c:v>
                </c:pt>
                <c:pt idx="20">
                  <c:v>2.0000000000000004</c:v>
                </c:pt>
                <c:pt idx="21">
                  <c:v>2.1000000000000005</c:v>
                </c:pt>
                <c:pt idx="22">
                  <c:v>2.2000000000000006</c:v>
                </c:pt>
                <c:pt idx="23">
                  <c:v>2.3000000000000007</c:v>
                </c:pt>
                <c:pt idx="24">
                  <c:v>2.4000000000000008</c:v>
                </c:pt>
                <c:pt idx="25">
                  <c:v>2.5000000000000009</c:v>
                </c:pt>
                <c:pt idx="26">
                  <c:v>2.600000000000001</c:v>
                </c:pt>
                <c:pt idx="27">
                  <c:v>2.7000000000000011</c:v>
                </c:pt>
                <c:pt idx="28">
                  <c:v>2.8000000000000012</c:v>
                </c:pt>
                <c:pt idx="29">
                  <c:v>2.9000000000000012</c:v>
                </c:pt>
                <c:pt idx="30">
                  <c:v>3.0000000000000013</c:v>
                </c:pt>
                <c:pt idx="31">
                  <c:v>3.1000000000000014</c:v>
                </c:pt>
                <c:pt idx="32">
                  <c:v>3.2000000000000015</c:v>
                </c:pt>
                <c:pt idx="33">
                  <c:v>3.3000000000000016</c:v>
                </c:pt>
                <c:pt idx="34">
                  <c:v>3.4000000000000017</c:v>
                </c:pt>
                <c:pt idx="35">
                  <c:v>3.5000000000000018</c:v>
                </c:pt>
              </c:numCache>
            </c:numRef>
          </c:xVal>
          <c:yVal>
            <c:numRef>
              <c:f>Fourier!$G$2:$G$37</c:f>
              <c:numCache>
                <c:formatCode>General</c:formatCode>
                <c:ptCount val="36"/>
                <c:pt idx="0">
                  <c:v>0</c:v>
                </c:pt>
                <c:pt idx="1">
                  <c:v>-8.6858896380650391E-2</c:v>
                </c:pt>
                <c:pt idx="2">
                  <c:v>-0.17371779276130073</c:v>
                </c:pt>
                <c:pt idx="3">
                  <c:v>-0.26057668914195115</c:v>
                </c:pt>
                <c:pt idx="4">
                  <c:v>-0.34743558552260151</c:v>
                </c:pt>
                <c:pt idx="5">
                  <c:v>-0.43429448190325182</c:v>
                </c:pt>
                <c:pt idx="6">
                  <c:v>-0.52115337828390218</c:v>
                </c:pt>
                <c:pt idx="7">
                  <c:v>-0.60801227466455254</c:v>
                </c:pt>
                <c:pt idx="8">
                  <c:v>-0.69487117104520291</c:v>
                </c:pt>
                <c:pt idx="9">
                  <c:v>-0.78173006742585327</c:v>
                </c:pt>
                <c:pt idx="10">
                  <c:v>-0.86858896380650352</c:v>
                </c:pt>
                <c:pt idx="11">
                  <c:v>-0.95544786018715389</c:v>
                </c:pt>
                <c:pt idx="12">
                  <c:v>-1.0423067565678044</c:v>
                </c:pt>
                <c:pt idx="13">
                  <c:v>-1.1291656529484548</c:v>
                </c:pt>
                <c:pt idx="14">
                  <c:v>-1.2160245493291053</c:v>
                </c:pt>
                <c:pt idx="15">
                  <c:v>-1.3028834457097556</c:v>
                </c:pt>
                <c:pt idx="16">
                  <c:v>-1.389742342090406</c:v>
                </c:pt>
                <c:pt idx="17">
                  <c:v>-1.4766012384710565</c:v>
                </c:pt>
                <c:pt idx="18">
                  <c:v>-1.563460134851707</c:v>
                </c:pt>
                <c:pt idx="19">
                  <c:v>-1.6503190312323575</c:v>
                </c:pt>
                <c:pt idx="20">
                  <c:v>-1.7371779276130077</c:v>
                </c:pt>
                <c:pt idx="21">
                  <c:v>-1.8240368239936582</c:v>
                </c:pt>
                <c:pt idx="22">
                  <c:v>-1.9108957203743087</c:v>
                </c:pt>
                <c:pt idx="23">
                  <c:v>-1.9977546167549591</c:v>
                </c:pt>
                <c:pt idx="24">
                  <c:v>-2.0846135131356096</c:v>
                </c:pt>
                <c:pt idx="25">
                  <c:v>-2.1714724095162601</c:v>
                </c:pt>
                <c:pt idx="26">
                  <c:v>-2.2583313058969101</c:v>
                </c:pt>
                <c:pt idx="27">
                  <c:v>-2.345190202277561</c:v>
                </c:pt>
                <c:pt idx="28">
                  <c:v>-2.4320490986582111</c:v>
                </c:pt>
                <c:pt idx="29">
                  <c:v>-2.5189079950388615</c:v>
                </c:pt>
                <c:pt idx="30">
                  <c:v>-2.605766891419512</c:v>
                </c:pt>
                <c:pt idx="31">
                  <c:v>-2.6926257878001625</c:v>
                </c:pt>
                <c:pt idx="32">
                  <c:v>-2.779484684180813</c:v>
                </c:pt>
                <c:pt idx="33">
                  <c:v>-2.8663435805614634</c:v>
                </c:pt>
                <c:pt idx="34">
                  <c:v>-2.9532024769421139</c:v>
                </c:pt>
                <c:pt idx="35">
                  <c:v>-3.0400613733227644</c:v>
                </c:pt>
              </c:numCache>
            </c:numRef>
          </c:yVal>
          <c:smooth val="1"/>
          <c:extLst>
            <c:ext xmlns:c16="http://schemas.microsoft.com/office/drawing/2014/chart" uri="{C3380CC4-5D6E-409C-BE32-E72D297353CC}">
              <c16:uniqueId val="{00000001-2081-4A54-8109-82FE324E3DF3}"/>
            </c:ext>
          </c:extLst>
        </c:ser>
        <c:dLbls>
          <c:showLegendKey val="0"/>
          <c:showVal val="0"/>
          <c:showCatName val="0"/>
          <c:showSerName val="0"/>
          <c:showPercent val="0"/>
          <c:showBubbleSize val="0"/>
        </c:dLbls>
        <c:axId val="423599720"/>
        <c:axId val="423607592"/>
      </c:scatterChart>
      <c:valAx>
        <c:axId val="4235997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sz="2400"/>
                  <a:t>シミュレーション時間</a:t>
                </a:r>
                <a:r>
                  <a:rPr lang="en-US" altLang="ja-JP" sz="2400"/>
                  <a:t>[ps]</a:t>
                </a:r>
                <a:endParaRPr lang="ja-JP" altLang="en-US" sz="2400"/>
              </a:p>
            </c:rich>
          </c:tx>
          <c:layout>
            <c:manualLayout>
              <c:xMode val="edge"/>
              <c:yMode val="edge"/>
              <c:x val="0.34574340343255644"/>
              <c:y val="0.8598315303238501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3607592"/>
        <c:crosses val="autoZero"/>
        <c:crossBetween val="midCat"/>
      </c:valAx>
      <c:valAx>
        <c:axId val="423607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ltLang="ja-JP" sz="2800"/>
                  <a:t>logD</a:t>
                </a:r>
                <a:endParaRPr lang="ja-JP" altLang="en-US" sz="280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35997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6-28T15:59:49.957" idx="6">
    <p:pos x="7008" y="877"/>
    <p:text>単一指数関数だから、時定数のテーマのように、片対数グラフに直線をひいて評価すべき！</p:text>
    <p:extLst mod="1">
      <p:ext uri="{C676402C-5697-4E1C-873F-D02D1690AC5C}">
        <p15:threadingInfo xmlns:p15="http://schemas.microsoft.com/office/powerpoint/2012/main" timeZoneBias="-54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drawing1.xml><?xml version="1.0" encoding="utf-8"?>
<c:userShapes xmlns:c="http://schemas.openxmlformats.org/drawingml/2006/chart">
  <cdr:relSizeAnchor xmlns:cdr="http://schemas.openxmlformats.org/drawingml/2006/chartDrawing">
    <cdr:from>
      <cdr:x>0.45317</cdr:x>
      <cdr:y>0.22088</cdr:y>
    </cdr:from>
    <cdr:to>
      <cdr:x>0.90997</cdr:x>
      <cdr:y>0.41188</cdr:y>
    </cdr:to>
    <cdr:sp macro="" textlink="">
      <cdr:nvSpPr>
        <cdr:cNvPr id="2" name="テキスト ボックス 1">
          <a:extLst xmlns:a="http://schemas.openxmlformats.org/drawingml/2006/main">
            <a:ext uri="{FF2B5EF4-FFF2-40B4-BE49-F238E27FC236}">
              <a16:creationId xmlns:a16="http://schemas.microsoft.com/office/drawing/2014/main" id="{B0F6F675-827A-4039-BA81-AE9ED7BFB12E}"/>
            </a:ext>
          </a:extLst>
        </cdr:cNvPr>
        <cdr:cNvSpPr txBox="1"/>
      </cdr:nvSpPr>
      <cdr:spPr>
        <a:xfrm xmlns:a="http://schemas.openxmlformats.org/drawingml/2006/main">
          <a:off x="4888684" y="1028050"/>
          <a:ext cx="4927802" cy="8889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2400" dirty="0">
              <a:solidFill>
                <a:srgbClr val="0070C0"/>
              </a:solidFill>
            </a:rPr>
            <a:t>青線</a:t>
          </a:r>
          <a:r>
            <a:rPr lang="ja-JP" altLang="en-US" sz="2400" dirty="0">
              <a:solidFill>
                <a:sysClr val="windowText" lastClr="000000"/>
              </a:solidFill>
            </a:rPr>
            <a:t>：水の双極子モーメント</a:t>
          </a:r>
          <a:endParaRPr lang="en-US" altLang="ja-JP" sz="2400" dirty="0">
            <a:solidFill>
              <a:sysClr val="windowText" lastClr="000000"/>
            </a:solidFill>
          </a:endParaRPr>
        </a:p>
        <a:p xmlns:a="http://schemas.openxmlformats.org/drawingml/2006/main">
          <a:r>
            <a:rPr lang="ja-JP" altLang="en-US" sz="2400" dirty="0">
              <a:solidFill>
                <a:schemeClr val="accent2"/>
              </a:solidFill>
            </a:rPr>
            <a:t>オレンジ線</a:t>
          </a:r>
          <a:r>
            <a:rPr lang="ja-JP" altLang="en-US" sz="2400" dirty="0">
              <a:solidFill>
                <a:sysClr val="windowText" lastClr="000000"/>
              </a:solidFill>
            </a:rPr>
            <a:t>：減衰関数</a:t>
          </a:r>
          <a:r>
            <a:rPr lang="en-US" altLang="ja-JP" sz="2400" dirty="0">
              <a:solidFill>
                <a:sysClr val="windowText" lastClr="000000"/>
              </a:solidFill>
            </a:rPr>
            <a:t>(τ=0.5ps)</a:t>
          </a:r>
          <a:endParaRPr lang="en-US" altLang="ja-JP" sz="2400" dirty="0">
            <a:solidFill>
              <a:schemeClr val="accent2"/>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0.36028</cdr:x>
      <cdr:y>0.57574</cdr:y>
    </cdr:from>
    <cdr:to>
      <cdr:x>0.54488</cdr:x>
      <cdr:y>0.69598</cdr:y>
    </cdr:to>
    <cdr:sp macro="" textlink="">
      <cdr:nvSpPr>
        <cdr:cNvPr id="2" name="テキスト ボックス 5">
          <a:extLst xmlns:a="http://schemas.openxmlformats.org/drawingml/2006/main">
            <a:ext uri="{FF2B5EF4-FFF2-40B4-BE49-F238E27FC236}">
              <a16:creationId xmlns:a16="http://schemas.microsoft.com/office/drawing/2014/main" id="{674292B6-9D9C-45F6-B7F3-B24EED330765}"/>
            </a:ext>
          </a:extLst>
        </cdr:cNvPr>
        <cdr:cNvSpPr txBox="1"/>
      </cdr:nvSpPr>
      <cdr:spPr>
        <a:xfrm xmlns:a="http://schemas.openxmlformats.org/drawingml/2006/main">
          <a:off x="3788610" y="2505241"/>
          <a:ext cx="1941095" cy="523220"/>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ja-JP" altLang="en-US" sz="2800" dirty="0">
              <a:solidFill>
                <a:schemeClr val="accent2"/>
              </a:solidFill>
            </a:rPr>
            <a:t>虚部</a:t>
          </a:r>
          <a:endParaRPr kumimoji="1" lang="ja-JP" altLang="en-US" sz="2800" dirty="0">
            <a:solidFill>
              <a:schemeClr val="accent2"/>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0.58787</cdr:x>
      <cdr:y>0.16226</cdr:y>
    </cdr:from>
    <cdr:to>
      <cdr:x>0.92537</cdr:x>
      <cdr:y>0.24906</cdr:y>
    </cdr:to>
    <cdr:sp macro="" textlink="">
      <cdr:nvSpPr>
        <cdr:cNvPr id="2" name="テキスト ボックス 1">
          <a:extLst xmlns:a="http://schemas.openxmlformats.org/drawingml/2006/main">
            <a:ext uri="{FF2B5EF4-FFF2-40B4-BE49-F238E27FC236}">
              <a16:creationId xmlns:a16="http://schemas.microsoft.com/office/drawing/2014/main" id="{BE07C637-3B37-4879-BE13-44BD34255B19}"/>
            </a:ext>
          </a:extLst>
        </cdr:cNvPr>
        <cdr:cNvSpPr txBox="1"/>
      </cdr:nvSpPr>
      <cdr:spPr>
        <a:xfrm xmlns:a="http://schemas.openxmlformats.org/drawingml/2006/main">
          <a:off x="6231367" y="777856"/>
          <a:ext cx="3577439" cy="4161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2400" dirty="0"/>
            <a:t>減衰関数（</a:t>
          </a:r>
          <a:r>
            <a:rPr lang="en-US" altLang="ja-JP" sz="2400" dirty="0"/>
            <a:t>τ</a:t>
          </a:r>
          <a:r>
            <a:rPr lang="ja-JP" altLang="en-US" sz="2400" dirty="0"/>
            <a:t>＝</a:t>
          </a:r>
          <a:r>
            <a:rPr lang="en-US" altLang="ja-JP" sz="2400" dirty="0"/>
            <a:t>0.5ps</a:t>
          </a:r>
          <a:r>
            <a:rPr lang="ja-JP" altLang="en-US" sz="2400" dirty="0"/>
            <a:t>）</a:t>
          </a:r>
        </a:p>
      </cdr:txBody>
    </cdr:sp>
  </cdr:relSizeAnchor>
</c:userShapes>
</file>

<file path=ppt/drawings/drawing4.xml><?xml version="1.0" encoding="utf-8"?>
<c:userShapes xmlns:c="http://schemas.openxmlformats.org/drawingml/2006/chart">
  <cdr:relSizeAnchor xmlns:cdr="http://schemas.openxmlformats.org/drawingml/2006/chartDrawing">
    <cdr:from>
      <cdr:x>0.56835</cdr:x>
      <cdr:y>0.12531</cdr:y>
    </cdr:from>
    <cdr:to>
      <cdr:x>0.82899</cdr:x>
      <cdr:y>0.23733</cdr:y>
    </cdr:to>
    <cdr:sp macro="" textlink="">
      <cdr:nvSpPr>
        <cdr:cNvPr id="2" name="テキスト ボックス 1">
          <a:extLst xmlns:a="http://schemas.openxmlformats.org/drawingml/2006/main">
            <a:ext uri="{FF2B5EF4-FFF2-40B4-BE49-F238E27FC236}">
              <a16:creationId xmlns:a16="http://schemas.microsoft.com/office/drawing/2014/main" id="{ADA54D78-8DB9-4519-A69D-28CB2441CF18}"/>
            </a:ext>
          </a:extLst>
        </cdr:cNvPr>
        <cdr:cNvSpPr txBox="1"/>
      </cdr:nvSpPr>
      <cdr:spPr>
        <a:xfrm xmlns:a="http://schemas.openxmlformats.org/drawingml/2006/main">
          <a:off x="5976494" y="545247"/>
          <a:ext cx="2740786" cy="48743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2400" dirty="0"/>
            <a:t>減衰関数</a:t>
          </a:r>
          <a:r>
            <a:rPr lang="en-US" altLang="ja-JP" sz="2400" dirty="0"/>
            <a:t>(τ=0.5)</a:t>
          </a:r>
          <a:endParaRPr lang="ja-JP" altLang="en-US" sz="2400" dirty="0"/>
        </a:p>
      </cdr:txBody>
    </cdr:sp>
  </cdr:relSizeAnchor>
  <cdr:relSizeAnchor xmlns:cdr="http://schemas.openxmlformats.org/drawingml/2006/chartDrawing">
    <cdr:from>
      <cdr:x>0.11474</cdr:x>
      <cdr:y>0.35348</cdr:y>
    </cdr:from>
    <cdr:to>
      <cdr:x>0.39946</cdr:x>
      <cdr:y>0.4655</cdr:y>
    </cdr:to>
    <cdr:sp macro="" textlink="">
      <cdr:nvSpPr>
        <cdr:cNvPr id="3" name="テキスト ボックス 1">
          <a:extLst xmlns:a="http://schemas.openxmlformats.org/drawingml/2006/main">
            <a:ext uri="{FF2B5EF4-FFF2-40B4-BE49-F238E27FC236}">
              <a16:creationId xmlns:a16="http://schemas.microsoft.com/office/drawing/2014/main" id="{C9AA6466-B7D7-4754-8663-76C6CFC3C62C}"/>
            </a:ext>
          </a:extLst>
        </cdr:cNvPr>
        <cdr:cNvSpPr txBox="1"/>
      </cdr:nvSpPr>
      <cdr:spPr>
        <a:xfrm xmlns:a="http://schemas.openxmlformats.org/drawingml/2006/main">
          <a:off x="1206516" y="1538107"/>
          <a:ext cx="2994001" cy="48743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ja-JP" altLang="en-US" sz="2400" dirty="0"/>
            <a:t>得られた減衰関数</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15EF77-E6A2-4B52-9EA6-4F0C63283298}" type="datetimeFigureOut">
              <a:rPr kumimoji="1" lang="ja-JP" altLang="en-US" smtClean="0"/>
              <a:t>2019/8/28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94139-93EE-4B7B-A4F8-50BA4381B101}" type="slidenum">
              <a:rPr kumimoji="1" lang="ja-JP" altLang="en-US" smtClean="0"/>
              <a:t>‹#›</a:t>
            </a:fld>
            <a:endParaRPr kumimoji="1" lang="ja-JP" altLang="en-US"/>
          </a:p>
        </p:txBody>
      </p:sp>
    </p:spTree>
    <p:extLst>
      <p:ext uri="{BB962C8B-B14F-4D97-AF65-F5344CB8AC3E}">
        <p14:creationId xmlns:p14="http://schemas.microsoft.com/office/powerpoint/2010/main" val="34927662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分子の入った小さな容器を考えると、このように考えられる。</a:t>
            </a:r>
            <a:endParaRPr kumimoji="1" lang="en-US" altLang="ja-JP" dirty="0"/>
          </a:p>
          <a:p>
            <a:r>
              <a:rPr kumimoji="1" lang="ja-JP" altLang="en-US" dirty="0"/>
              <a:t>実際：大きい系</a:t>
            </a:r>
            <a:endParaRPr kumimoji="1" lang="en-US" altLang="ja-JP" dirty="0"/>
          </a:p>
          <a:p>
            <a:r>
              <a:rPr kumimoji="1" lang="ja-JP" altLang="en-US" dirty="0"/>
              <a:t>シミュレーション：小さい系</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5</a:t>
            </a:fld>
            <a:endParaRPr kumimoji="1" lang="ja-JP" altLang="en-US"/>
          </a:p>
        </p:txBody>
      </p:sp>
    </p:spTree>
    <p:extLst>
      <p:ext uri="{BB962C8B-B14F-4D97-AF65-F5344CB8AC3E}">
        <p14:creationId xmlns:p14="http://schemas.microsoft.com/office/powerpoint/2010/main" val="4217885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0.1ps</a:t>
            </a:r>
            <a:r>
              <a:rPr kumimoji="1" lang="ja-JP" altLang="en-US" dirty="0"/>
              <a:t>コマでサンプリングした動画もある。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18</a:t>
            </a:fld>
            <a:endParaRPr kumimoji="1" lang="ja-JP" altLang="en-US"/>
          </a:p>
        </p:txBody>
      </p:sp>
    </p:spTree>
    <p:extLst>
      <p:ext uri="{BB962C8B-B14F-4D97-AF65-F5344CB8AC3E}">
        <p14:creationId xmlns:p14="http://schemas.microsoft.com/office/powerpoint/2010/main" val="28523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減衰関数の</a:t>
            </a:r>
            <a:r>
              <a:rPr kumimoji="1" lang="en-US" altLang="ja-JP" dirty="0"/>
              <a:t>0ps</a:t>
            </a:r>
            <a:r>
              <a:rPr kumimoji="1" lang="ja-JP" altLang="en-US" dirty="0"/>
              <a:t>～</a:t>
            </a:r>
            <a:r>
              <a:rPr kumimoji="1" lang="en-US" altLang="ja-JP" dirty="0"/>
              <a:t>3.5ps</a:t>
            </a:r>
            <a:r>
              <a:rPr kumimoji="1" lang="ja-JP" altLang="en-US" dirty="0"/>
              <a:t>の範囲をフーリエ・ラプラス変換を行った。</a:t>
            </a:r>
            <a:endParaRPr kumimoji="1" lang="en-US" altLang="ja-JP"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20</a:t>
            </a:fld>
            <a:endParaRPr kumimoji="1" lang="ja-JP" altLang="en-US"/>
          </a:p>
        </p:txBody>
      </p:sp>
    </p:spTree>
    <p:extLst>
      <p:ext uri="{BB962C8B-B14F-4D97-AF65-F5344CB8AC3E}">
        <p14:creationId xmlns:p14="http://schemas.microsoft.com/office/powerpoint/2010/main" val="2170310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a:t>
            </a:r>
            <a:r>
              <a:rPr kumimoji="1" lang="ja-JP" altLang="en-US" dirty="0"/>
              <a:t>刻みで行った。</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21</a:t>
            </a:fld>
            <a:endParaRPr kumimoji="1" lang="ja-JP" altLang="en-US"/>
          </a:p>
        </p:txBody>
      </p:sp>
    </p:spTree>
    <p:extLst>
      <p:ext uri="{BB962C8B-B14F-4D97-AF65-F5344CB8AC3E}">
        <p14:creationId xmlns:p14="http://schemas.microsoft.com/office/powerpoint/2010/main" val="1772616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モデルをラプラス・フーリエ変換</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22</a:t>
            </a:fld>
            <a:endParaRPr kumimoji="1" lang="ja-JP" altLang="en-US"/>
          </a:p>
        </p:txBody>
      </p:sp>
    </p:spTree>
    <p:extLst>
      <p:ext uri="{BB962C8B-B14F-4D97-AF65-F5344CB8AC3E}">
        <p14:creationId xmlns:p14="http://schemas.microsoft.com/office/powerpoint/2010/main" val="307883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23</a:t>
            </a:fld>
            <a:endParaRPr kumimoji="1" lang="ja-JP" altLang="en-US"/>
          </a:p>
        </p:txBody>
      </p:sp>
    </p:spTree>
    <p:extLst>
      <p:ext uri="{BB962C8B-B14F-4D97-AF65-F5344CB8AC3E}">
        <p14:creationId xmlns:p14="http://schemas.microsoft.com/office/powerpoint/2010/main" val="279400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今回は一部の分子間モーメントの相関しか見ていないから。</a:t>
            </a:r>
            <a:endParaRPr kumimoji="1" lang="en-US" altLang="ja-JP" dirty="0"/>
          </a:p>
          <a:p>
            <a:r>
              <a:rPr kumimoji="1" lang="ja-JP" altLang="en-US" dirty="0"/>
              <a:t>時間の刻みを変えるため、全体時間を増やす場合と、サンプリング時間を細かくする。</a:t>
            </a:r>
            <a:endParaRPr kumimoji="1" lang="en-US" altLang="ja-JP" dirty="0"/>
          </a:p>
          <a:p>
            <a:r>
              <a:rPr kumimoji="1" lang="ja-JP" altLang="en-US" dirty="0"/>
              <a:t>これらの処理はエクセルでは多すぎるので、プログラムによって自動化する。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24</a:t>
            </a:fld>
            <a:endParaRPr kumimoji="1" lang="ja-JP" altLang="en-US"/>
          </a:p>
        </p:txBody>
      </p:sp>
    </p:spTree>
    <p:extLst>
      <p:ext uri="{BB962C8B-B14F-4D97-AF65-F5344CB8AC3E}">
        <p14:creationId xmlns:p14="http://schemas.microsoft.com/office/powerpoint/2010/main" val="81906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誘電分光法とは、振動電場に応答する誘電率（または分極）を振動電場の周波数の関数として測定する方法。</a:t>
            </a:r>
            <a:endParaRPr kumimoji="1" lang="en-US" altLang="ja-JP"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7</a:t>
            </a:fld>
            <a:endParaRPr kumimoji="1" lang="ja-JP" altLang="en-US"/>
          </a:p>
        </p:txBody>
      </p:sp>
    </p:spTree>
    <p:extLst>
      <p:ext uri="{BB962C8B-B14F-4D97-AF65-F5344CB8AC3E}">
        <p14:creationId xmlns:p14="http://schemas.microsoft.com/office/powerpoint/2010/main" val="1211826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電場がかかっていないとき、追跡する分子の最初の相関を</a:t>
            </a:r>
            <a:r>
              <a:rPr kumimoji="1" lang="en-US" altLang="ja-JP" dirty="0"/>
              <a:t>t=</a:t>
            </a:r>
            <a:r>
              <a:rPr kumimoji="1" lang="ja-JP" altLang="en-US" dirty="0"/>
              <a:t>０で１と置くとき、分子が散るから相関がなくなる</a:t>
            </a:r>
            <a:r>
              <a:rPr kumimoji="1" lang="en-US" altLang="ja-JP" dirty="0"/>
              <a:t>t=</a:t>
            </a:r>
            <a:r>
              <a:rPr kumimoji="1" lang="ja-JP" altLang="en-US" dirty="0"/>
              <a:t>∞で０</a:t>
            </a:r>
            <a:endParaRPr kumimoji="1" lang="en-US" altLang="ja-JP" dirty="0"/>
          </a:p>
          <a:p>
            <a:r>
              <a:rPr kumimoji="1" lang="ja-JP" altLang="en-US" dirty="0"/>
              <a:t>分母分子の一項目は自己相関、二項目は分子間相互相関</a:t>
            </a:r>
            <a:endParaRPr kumimoji="1" lang="en-US" altLang="ja-JP" dirty="0"/>
          </a:p>
          <a:p>
            <a:r>
              <a:rPr kumimoji="1" lang="ja-JP" altLang="en-US" dirty="0"/>
              <a:t>デバイ型誘電体の場合、減衰関数は単一指数関数になるはず</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8</a:t>
            </a:fld>
            <a:endParaRPr kumimoji="1" lang="ja-JP" altLang="en-US"/>
          </a:p>
        </p:txBody>
      </p:sp>
    </p:spTree>
    <p:extLst>
      <p:ext uri="{BB962C8B-B14F-4D97-AF65-F5344CB8AC3E}">
        <p14:creationId xmlns:p14="http://schemas.microsoft.com/office/powerpoint/2010/main" val="353671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H-O</a:t>
            </a:r>
            <a:r>
              <a:rPr kumimoji="1" lang="ja-JP" altLang="en-US" dirty="0"/>
              <a:t>間距離</a:t>
            </a:r>
            <a:r>
              <a:rPr kumimoji="1" lang="en-US" altLang="ja-JP" dirty="0"/>
              <a:t>0.957Å</a:t>
            </a:r>
            <a:r>
              <a:rPr kumimoji="1" lang="ja-JP" altLang="en-US" dirty="0"/>
              <a:t>　角度</a:t>
            </a:r>
            <a:r>
              <a:rPr kumimoji="1" lang="en-US" altLang="ja-JP" sz="1200" b="0" i="0" u="none" strike="noStrike" kern="1200" dirty="0">
                <a:solidFill>
                  <a:schemeClr val="tx1"/>
                </a:solidFill>
                <a:effectLst/>
                <a:latin typeface="+mn-lt"/>
                <a:ea typeface="+mn-ea"/>
                <a:cs typeface="+mn-cs"/>
              </a:rPr>
              <a:t>104.5°</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9</a:t>
            </a:fld>
            <a:endParaRPr kumimoji="1" lang="ja-JP" altLang="en-US"/>
          </a:p>
        </p:txBody>
      </p:sp>
    </p:spTree>
    <p:extLst>
      <p:ext uri="{BB962C8B-B14F-4D97-AF65-F5344CB8AC3E}">
        <p14:creationId xmlns:p14="http://schemas.microsoft.com/office/powerpoint/2010/main" val="378851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12</a:t>
            </a:fld>
            <a:endParaRPr kumimoji="1" lang="ja-JP" altLang="en-US"/>
          </a:p>
        </p:txBody>
      </p:sp>
    </p:spTree>
    <p:extLst>
      <p:ext uri="{BB962C8B-B14F-4D97-AF65-F5344CB8AC3E}">
        <p14:creationId xmlns:p14="http://schemas.microsoft.com/office/powerpoint/2010/main" val="566662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今回の水分子は振動している。</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13</a:t>
            </a:fld>
            <a:endParaRPr kumimoji="1" lang="ja-JP" altLang="en-US"/>
          </a:p>
        </p:txBody>
      </p:sp>
    </p:spTree>
    <p:extLst>
      <p:ext uri="{BB962C8B-B14F-4D97-AF65-F5344CB8AC3E}">
        <p14:creationId xmlns:p14="http://schemas.microsoft.com/office/powerpoint/2010/main" val="217681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Min</a:t>
            </a:r>
            <a:r>
              <a:rPr kumimoji="1" lang="ja-JP" altLang="en-US" dirty="0"/>
              <a:t>：ポテンシャル関数の最小値を連続的に探索する方法</a:t>
            </a:r>
            <a:endParaRPr kumimoji="1" lang="en-US" altLang="ja-JP" dirty="0"/>
          </a:p>
          <a:p>
            <a:r>
              <a:rPr kumimoji="1" lang="en-US" altLang="ja-JP" dirty="0"/>
              <a:t>Min2:</a:t>
            </a:r>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15</a:t>
            </a:fld>
            <a:endParaRPr kumimoji="1" lang="ja-JP" altLang="en-US"/>
          </a:p>
        </p:txBody>
      </p:sp>
    </p:spTree>
    <p:extLst>
      <p:ext uri="{BB962C8B-B14F-4D97-AF65-F5344CB8AC3E}">
        <p14:creationId xmlns:p14="http://schemas.microsoft.com/office/powerpoint/2010/main" val="363521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DS</a:t>
            </a:r>
            <a:r>
              <a:rPr kumimoji="1" lang="ja-JP" altLang="en-US" dirty="0"/>
              <a:t>のデフォルト力場</a:t>
            </a:r>
            <a:endParaRPr kumimoji="1" lang="en-US" altLang="ja-JP" dirty="0"/>
          </a:p>
          <a:p>
            <a:r>
              <a:rPr kumimoji="1" lang="en-US" altLang="ja-JP" dirty="0"/>
              <a:t>CHARM</a:t>
            </a:r>
            <a:r>
              <a:rPr kumimoji="1" lang="ja-JP" altLang="en-US" dirty="0" err="1"/>
              <a:t>ｍ</a:t>
            </a:r>
            <a:r>
              <a:rPr kumimoji="1" lang="ja-JP" altLang="en-US" dirty="0"/>
              <a:t>の中に内包</a:t>
            </a:r>
            <a:endParaRPr kumimoji="1" lang="en-US" altLang="ja-JP" dirty="0"/>
          </a:p>
          <a:p>
            <a:r>
              <a:rPr kumimoji="1" lang="en-US" altLang="ja-JP" dirty="0"/>
              <a:t>All atom : </a:t>
            </a:r>
            <a:r>
              <a:rPr kumimoji="1" lang="ja-JP" altLang="en-US" dirty="0"/>
              <a:t>計算した分子⇒全部</a:t>
            </a:r>
            <a:endParaRPr kumimoji="1" lang="en-US" altLang="ja-JP"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16</a:t>
            </a:fld>
            <a:endParaRPr kumimoji="1" lang="ja-JP" altLang="en-US"/>
          </a:p>
        </p:txBody>
      </p:sp>
    </p:spTree>
    <p:extLst>
      <p:ext uri="{BB962C8B-B14F-4D97-AF65-F5344CB8AC3E}">
        <p14:creationId xmlns:p14="http://schemas.microsoft.com/office/powerpoint/2010/main" val="3531728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Particle Mesh Ewald(</a:t>
            </a:r>
            <a:r>
              <a:rPr lang="ja-JP" altLang="en-US" dirty="0"/>
              <a:t>粒子・メッシュ・エバルト</a:t>
            </a:r>
            <a:r>
              <a:rPr lang="en-US" altLang="ja-JP" dirty="0"/>
              <a:t>)</a:t>
            </a:r>
            <a:r>
              <a:rPr lang="ja-JP" altLang="en-US" dirty="0"/>
              <a:t>：実空間と高空間で発散してしまうクーロン力による相互作用を効率的に計算する手法</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SHAKE</a:t>
            </a:r>
            <a:r>
              <a:rPr lang="ja-JP" altLang="en-US" dirty="0"/>
              <a:t>法：原子間の距離についての拘束条件を満たしつつ、</a:t>
            </a:r>
            <a:r>
              <a:rPr lang="en-US" altLang="ja-JP" dirty="0"/>
              <a:t>EOM</a:t>
            </a:r>
            <a:r>
              <a:rPr lang="ja-JP" altLang="en-US" dirty="0"/>
              <a:t>を数値的に解く方法。</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０～９</a:t>
            </a:r>
            <a:endParaRPr lang="en-US" altLang="ja-JP" dirty="0"/>
          </a:p>
          <a:p>
            <a:endParaRPr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DD594139-93EE-4B7B-A4F8-50BA4381B101}" type="slidenum">
              <a:rPr kumimoji="1" lang="ja-JP" altLang="en-US" smtClean="0"/>
              <a:t>17</a:t>
            </a:fld>
            <a:endParaRPr kumimoji="1" lang="ja-JP" altLang="en-US"/>
          </a:p>
        </p:txBody>
      </p:sp>
    </p:spTree>
    <p:extLst>
      <p:ext uri="{BB962C8B-B14F-4D97-AF65-F5344CB8AC3E}">
        <p14:creationId xmlns:p14="http://schemas.microsoft.com/office/powerpoint/2010/main" val="322342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8CDC19-F3EB-4CA3-9DD9-EADE3C20A14C}"/>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110032F-0628-48C4-AD8F-D0B1841AD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FB22D727-E30D-41A7-BC48-F1BA36F37394}"/>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AEF35B96-686B-4587-B571-65CCA843BC3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2BE8D23-A5B0-486D-B142-DD9F11C23DF5}"/>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01340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B77B9-32E3-4879-8F2C-CD0002C3528D}"/>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0869DA-3E93-48D9-AA31-E09AA787EC7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6F152BB-12A5-419D-B5BC-2BC571FFEFA7}"/>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15C33B9F-20EC-43DF-97B7-6B7765E699E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915437A-67C0-4B72-BD3A-E740E112931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01571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01DB45-4431-4512-987F-8BF7E1377F20}"/>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AC37C80-7FF2-4202-9678-145EF28FB95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5F63F3D-9FF6-4B05-9028-A1F381CF1C15}"/>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0EEB3E55-9FEB-4F95-9376-524F4235960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1D65C9D-9569-4041-AC2C-C489A482F6F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029989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5AE618-C523-4AC6-8C03-DF3E106B861D}"/>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D96AAA5-49D5-4C81-88A3-8F920561420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A4E014E-DADC-4DDE-A172-A3FEB384A97D}"/>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2981E995-F445-4941-8AFA-0A210827CD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86D160-E069-4014-A611-DF717340D2A4}"/>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238674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9AFA96-9607-4E93-B956-DA2E7BBF879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2801B4-B303-476A-BFDA-CEDF638E8E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0D7DB5B-0E5F-4B1F-92D8-4382870095B2}"/>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2BB7051D-90B2-4F78-90B6-F7D631BA57B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548ECE1-F130-4EB0-909D-3FBB2B4A79CF}"/>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279884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A5FA1-25A8-4F66-B265-CEC54D81AB7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3E6F7A8-082D-41D8-B882-7AEEBB591F3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C8D5F18E-D842-4ADC-A43C-11B60F7F1D1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D794A9AD-0D65-4280-88D6-7CCAA1A6494E}"/>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6" name="フッター プレースホルダー 5">
            <a:extLst>
              <a:ext uri="{FF2B5EF4-FFF2-40B4-BE49-F238E27FC236}">
                <a16:creationId xmlns:a16="http://schemas.microsoft.com/office/drawing/2014/main" id="{EFB6A4DC-27E6-463E-AA1C-7630C2AC00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9A9ABDA-1B6F-4E95-9821-893AE79B4CA3}"/>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1730934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94871-EF5D-4847-AD89-5C1FC73BC60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BE88571-8954-412C-9481-8996D6400C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DAC9A399-5208-4ED0-878E-62A616E84FF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0A42DDB-0A5F-46E8-B798-306A2EB1FC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D4A680C-C615-448C-8592-42E59C74DDAC}"/>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1BCBFBC-F125-4665-A2A8-CCE730ADD530}"/>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8" name="フッター プレースホルダー 7">
            <a:extLst>
              <a:ext uri="{FF2B5EF4-FFF2-40B4-BE49-F238E27FC236}">
                <a16:creationId xmlns:a16="http://schemas.microsoft.com/office/drawing/2014/main" id="{210779F2-41AD-4AEB-B9DA-0CFBB08499B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EFF365A-1317-44B1-8400-FD004CE1FEB0}"/>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678545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D0C3FD-F088-44E1-82A4-92D6517194D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F4355CC-5470-405F-8120-554EB8DE40EB}"/>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4" name="フッター プレースホルダー 3">
            <a:extLst>
              <a:ext uri="{FF2B5EF4-FFF2-40B4-BE49-F238E27FC236}">
                <a16:creationId xmlns:a16="http://schemas.microsoft.com/office/drawing/2014/main" id="{30B7C12A-AFA4-4161-AE5F-F6CA772D5D3B}"/>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F858ABF-A31C-40D2-858C-4820717CDA4F}"/>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45055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9062534-D08A-4B78-ABD8-CD9549B2A141}"/>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3" name="フッター プレースホルダー 2">
            <a:extLst>
              <a:ext uri="{FF2B5EF4-FFF2-40B4-BE49-F238E27FC236}">
                <a16:creationId xmlns:a16="http://schemas.microsoft.com/office/drawing/2014/main" id="{EEE813D4-7742-4BB2-AE33-4C89EDD81C5D}"/>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BD4F9D-E379-4F57-8C7F-6577BD16303E}"/>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4223829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2BC5AE-5C00-475E-802C-EDB25A575D1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A8D59DD-4829-4C3A-B45F-B1C171511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48BB1B0-26C8-414A-9197-962CB1023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78F992D-2C45-4A03-9547-3B89A698F7E0}"/>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6" name="フッター プレースホルダー 5">
            <a:extLst>
              <a:ext uri="{FF2B5EF4-FFF2-40B4-BE49-F238E27FC236}">
                <a16:creationId xmlns:a16="http://schemas.microsoft.com/office/drawing/2014/main" id="{1A3BFA53-7D92-4AFD-B4E9-7A91EAC2B8F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F96EBCC-5759-41DA-BFE0-7ED320C1E7DA}"/>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27910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7AC6D-19AA-4972-B075-6BE38ECAAD9C}"/>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A3E2386-5615-492E-9B3B-BF5696C841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587B822C-8065-4F9A-AB2D-BFB60E4D8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66369AF-2A12-44E2-A81B-40FFC0C9EAD8}"/>
              </a:ext>
            </a:extLst>
          </p:cNvPr>
          <p:cNvSpPr>
            <a:spLocks noGrp="1"/>
          </p:cNvSpPr>
          <p:nvPr>
            <p:ph type="dt" sz="half" idx="10"/>
          </p:nvPr>
        </p:nvSpPr>
        <p:spPr/>
        <p:txBody>
          <a:bodyPr/>
          <a:lstStyle/>
          <a:p>
            <a:fld id="{00D8BD93-8C79-42D7-AFB4-6D808DAD2D0A}" type="datetimeFigureOut">
              <a:rPr kumimoji="1" lang="ja-JP" altLang="en-US" smtClean="0"/>
              <a:t>2019/8/28</a:t>
            </a:fld>
            <a:endParaRPr kumimoji="1" lang="ja-JP" altLang="en-US"/>
          </a:p>
        </p:txBody>
      </p:sp>
      <p:sp>
        <p:nvSpPr>
          <p:cNvPr id="6" name="フッター プレースホルダー 5">
            <a:extLst>
              <a:ext uri="{FF2B5EF4-FFF2-40B4-BE49-F238E27FC236}">
                <a16:creationId xmlns:a16="http://schemas.microsoft.com/office/drawing/2014/main" id="{8AF82477-AAB2-4E8F-9280-8FA201B6EE2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CD0359F6-E853-46D6-8539-43AE1597709E}"/>
              </a:ext>
            </a:extLst>
          </p:cNvPr>
          <p:cNvSpPr>
            <a:spLocks noGrp="1"/>
          </p:cNvSpPr>
          <p:nvPr>
            <p:ph type="sldNum" sz="quarter" idx="12"/>
          </p:nvPr>
        </p:nvSpPr>
        <p:spPr/>
        <p:txBody>
          <a:body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694210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12849E-3A23-4D35-B99C-A12794BD4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929E9F-9749-4BDC-B19D-428539FAD3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B101C0-93ED-4218-9E51-BC7E8533A1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D8BD93-8C79-42D7-AFB4-6D808DAD2D0A}" type="datetimeFigureOut">
              <a:rPr kumimoji="1" lang="ja-JP" altLang="en-US" smtClean="0"/>
              <a:t>2019/8/28</a:t>
            </a:fld>
            <a:endParaRPr kumimoji="1" lang="ja-JP" altLang="en-US"/>
          </a:p>
        </p:txBody>
      </p:sp>
      <p:sp>
        <p:nvSpPr>
          <p:cNvPr id="5" name="フッター プレースホルダー 4">
            <a:extLst>
              <a:ext uri="{FF2B5EF4-FFF2-40B4-BE49-F238E27FC236}">
                <a16:creationId xmlns:a16="http://schemas.microsoft.com/office/drawing/2014/main" id="{D85DD4A9-FB57-4DF2-B55E-2E2F4FAEB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1542C7F-8B86-44F4-BD1B-21887E5C8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2022F9-FE40-4312-BF58-1FB0E0C8E325}" type="slidenum">
              <a:rPr kumimoji="1" lang="ja-JP" altLang="en-US" smtClean="0"/>
              <a:t>‹#›</a:t>
            </a:fld>
            <a:endParaRPr kumimoji="1" lang="ja-JP" altLang="en-US"/>
          </a:p>
        </p:txBody>
      </p:sp>
    </p:spTree>
    <p:extLst>
      <p:ext uri="{BB962C8B-B14F-4D97-AF65-F5344CB8AC3E}">
        <p14:creationId xmlns:p14="http://schemas.microsoft.com/office/powerpoint/2010/main" val="3967850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ks.uiuc.edu/Development/Download/download.cgi?UserID=&amp;AccessCode=&amp;ArchiveID=1473"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pc-chem-basics.blog.jp/archives/1266369.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7.png"/><Relationship Id="rId7" Type="http://schemas.openxmlformats.org/officeDocument/2006/relationships/image" Target="../media/image51.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0.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pc-chem-basics.blog.jp/archives/1266369.html"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28314F-68B8-46E1-8108-05554DDC862B}"/>
              </a:ext>
            </a:extLst>
          </p:cNvPr>
          <p:cNvSpPr>
            <a:spLocks noGrp="1"/>
          </p:cNvSpPr>
          <p:nvPr>
            <p:ph type="ctrTitle"/>
          </p:nvPr>
        </p:nvSpPr>
        <p:spPr/>
        <p:txBody>
          <a:bodyPr/>
          <a:lstStyle/>
          <a:p>
            <a:r>
              <a:rPr lang="ja-JP" altLang="en-US" dirty="0"/>
              <a:t>分子動力学法による</a:t>
            </a:r>
            <a:br>
              <a:rPr kumimoji="1" lang="en-US" altLang="ja-JP" dirty="0"/>
            </a:br>
            <a:r>
              <a:rPr kumimoji="1" lang="ja-JP" altLang="en-US" dirty="0"/>
              <a:t>誘電緩和曲線の再現</a:t>
            </a:r>
          </a:p>
        </p:txBody>
      </p:sp>
      <p:sp>
        <p:nvSpPr>
          <p:cNvPr id="3" name="字幕 2">
            <a:extLst>
              <a:ext uri="{FF2B5EF4-FFF2-40B4-BE49-F238E27FC236}">
                <a16:creationId xmlns:a16="http://schemas.microsoft.com/office/drawing/2014/main" id="{07DD2D64-9092-45E9-996D-7869046C967D}"/>
              </a:ext>
            </a:extLst>
          </p:cNvPr>
          <p:cNvSpPr>
            <a:spLocks noGrp="1"/>
          </p:cNvSpPr>
          <p:nvPr>
            <p:ph type="subTitle" idx="1"/>
          </p:nvPr>
        </p:nvSpPr>
        <p:spPr/>
        <p:txBody>
          <a:bodyPr>
            <a:normAutofit/>
          </a:bodyPr>
          <a:lstStyle/>
          <a:p>
            <a:r>
              <a:rPr kumimoji="1" lang="ja-JP" altLang="en-US" sz="2800" dirty="0"/>
              <a:t>八木原研究室</a:t>
            </a:r>
            <a:endParaRPr kumimoji="1" lang="en-US" altLang="ja-JP" sz="2800" dirty="0"/>
          </a:p>
          <a:p>
            <a:r>
              <a:rPr kumimoji="1" lang="en-US" altLang="ja-JP" sz="2800" dirty="0"/>
              <a:t>6bsp3210</a:t>
            </a:r>
            <a:r>
              <a:rPr kumimoji="1" lang="ja-JP" altLang="en-US" sz="2800" dirty="0"/>
              <a:t>　志村朋也</a:t>
            </a:r>
          </a:p>
        </p:txBody>
      </p:sp>
    </p:spTree>
    <p:extLst>
      <p:ext uri="{BB962C8B-B14F-4D97-AF65-F5344CB8AC3E}">
        <p14:creationId xmlns:p14="http://schemas.microsoft.com/office/powerpoint/2010/main" val="520663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FB0034B-45B8-4E99-A4A2-DE3605D6CDA9}"/>
              </a:ext>
            </a:extLst>
          </p:cNvPr>
          <p:cNvSpPr>
            <a:spLocks noGrp="1"/>
          </p:cNvSpPr>
          <p:nvPr>
            <p:ph type="title"/>
          </p:nvPr>
        </p:nvSpPr>
        <p:spPr>
          <a:xfrm>
            <a:off x="838200" y="344556"/>
            <a:ext cx="10515600" cy="1311966"/>
          </a:xfrm>
        </p:spPr>
        <p:txBody>
          <a:bodyPr>
            <a:normAutofit/>
          </a:bodyPr>
          <a:lstStyle/>
          <a:p>
            <a:r>
              <a:rPr lang="en-US" altLang="ja-JP" sz="4000" dirty="0"/>
              <a:t>Evaluation of Dielectric Behavior by Time Domain Spectroscopy.</a:t>
            </a:r>
            <a:r>
              <a:rPr lang="ja-JP" altLang="en-US" sz="4000" dirty="0"/>
              <a:t>より</a:t>
            </a:r>
            <a:endParaRPr kumimoji="1" lang="ja-JP" altLang="en-US" sz="4000"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F9C7A920-6840-4957-A909-E4B9B31E540A}"/>
                  </a:ext>
                </a:extLst>
              </p:cNvPr>
              <p:cNvSpPr txBox="1"/>
              <p:nvPr/>
            </p:nvSpPr>
            <p:spPr>
              <a:xfrm>
                <a:off x="1282460" y="1971418"/>
                <a:ext cx="9627079" cy="3609963"/>
              </a:xfrm>
              <a:prstGeom prst="rect">
                <a:avLst/>
              </a:prstGeom>
              <a:noFill/>
            </p:spPr>
            <p:txBody>
              <a:bodyPr wrap="square" rtlCol="0">
                <a:spAutoFit/>
              </a:bodyPr>
              <a:lstStyle/>
              <a:p>
                <a:r>
                  <a:rPr lang="ja-JP" altLang="en-US" sz="2800" dirty="0"/>
                  <a:t>定常状態法で測定された複素誘電率</a:t>
                </a:r>
                <a14:m>
                  <m:oMath xmlns:m="http://schemas.openxmlformats.org/officeDocument/2006/math">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𝜀</m:t>
                        </m:r>
                      </m:e>
                      <m:sup>
                        <m:r>
                          <a:rPr lang="en-US" altLang="ja-JP" sz="2800" i="1">
                            <a:latin typeface="Cambria Math" panose="02040503050406030204" pitchFamily="18" charset="0"/>
                          </a:rPr>
                          <m:t>∗</m:t>
                        </m:r>
                      </m:sup>
                    </m:sSup>
                  </m:oMath>
                </a14:m>
                <a:r>
                  <a:rPr lang="ja-JP" altLang="en-US" sz="2800" dirty="0"/>
                  <a:t>は</a:t>
                </a:r>
                <a:endParaRPr lang="en-US" altLang="ja-JP" sz="2800" dirty="0"/>
              </a:p>
              <a:p>
                <a:endParaRPr lang="en-US" altLang="ja-JP" sz="2800" i="1" dirty="0">
                  <a:latin typeface="Cambria Math" panose="02040503050406030204" pitchFamily="18" charset="0"/>
                </a:endParaRPr>
              </a:p>
              <a:p>
                <a14:m>
                  <m:oMath xmlns:m="http://schemas.openxmlformats.org/officeDocument/2006/math">
                    <m:sSub>
                      <m:sSubPr>
                        <m:ctrlPr>
                          <a:rPr lang="en-US" altLang="ja-JP" sz="2800" i="1">
                            <a:latin typeface="Cambria Math" panose="02040503050406030204" pitchFamily="18" charset="0"/>
                          </a:rPr>
                        </m:ctrlPr>
                      </m:sSubPr>
                      <m:e>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𝜀</m:t>
                            </m:r>
                          </m:e>
                          <m:sup>
                            <m:r>
                              <a:rPr lang="en-US" altLang="ja-JP" sz="2800" i="1">
                                <a:latin typeface="Cambria Math" panose="02040503050406030204" pitchFamily="18" charset="0"/>
                              </a:rPr>
                              <m:t>∗</m:t>
                            </m:r>
                          </m:sup>
                        </m:sSup>
                        <m:r>
                          <a:rPr lang="en-US" altLang="ja-JP" sz="2800" i="1">
                            <a:latin typeface="Cambria Math" panose="02040503050406030204" pitchFamily="18" charset="0"/>
                          </a:rPr>
                          <m:t>=</m:t>
                        </m:r>
                        <m:r>
                          <a:rPr lang="ja-JP" altLang="en-US" sz="2800" i="1">
                            <a:latin typeface="Cambria Math" panose="02040503050406030204" pitchFamily="18" charset="0"/>
                          </a:rPr>
                          <m:t>𝜀</m:t>
                        </m:r>
                      </m:e>
                      <m:sub>
                        <m:r>
                          <a:rPr lang="en-US" altLang="ja-JP" sz="2800" i="1">
                            <a:latin typeface="Cambria Math" panose="02040503050406030204" pitchFamily="18" charset="0"/>
                            <a:ea typeface="Cambria Math" panose="02040503050406030204" pitchFamily="18" charset="0"/>
                          </a:rPr>
                          <m:t>∞</m:t>
                        </m:r>
                      </m:sub>
                    </m:sSub>
                    <m:r>
                      <a:rPr lang="en-US" altLang="ja-JP" sz="2800" i="1">
                        <a:latin typeface="Cambria Math" panose="02040503050406030204" pitchFamily="18" charset="0"/>
                      </a:rPr>
                      <m:t>+</m:t>
                    </m:r>
                    <m:r>
                      <m:rPr>
                        <m:sty m:val="p"/>
                      </m:rPr>
                      <a:rPr lang="en-US" altLang="ja-JP" sz="2800">
                        <a:latin typeface="Cambria Math" panose="02040503050406030204" pitchFamily="18" charset="0"/>
                      </a:rPr>
                      <m:t>s</m:t>
                    </m:r>
                    <m:r>
                      <a:rPr lang="ja-JP" altLang="el-GR" sz="2800" i="1" smtClean="0">
                        <a:latin typeface="Cambria Math" panose="02040503050406030204" pitchFamily="18" charset="0"/>
                        <a:ea typeface="Cambria Math" panose="02040503050406030204" pitchFamily="18" charset="0"/>
                      </a:rPr>
                      <m:t>𝜓</m:t>
                    </m:r>
                    <m:d>
                      <m:dPr>
                        <m:ctrlPr>
                          <a:rPr lang="en-US" altLang="ja-JP" sz="2800" i="1">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𝑠</m:t>
                        </m:r>
                      </m:e>
                    </m:d>
                    <m:r>
                      <a:rPr lang="en-US" altLang="ja-JP" sz="2800">
                        <a:latin typeface="Cambria Math" panose="02040503050406030204" pitchFamily="18" charset="0"/>
                        <a:ea typeface="Cambria Math" panose="02040503050406030204" pitchFamily="18" charset="0"/>
                      </a:rPr>
                      <m:t>   </m:t>
                    </m:r>
                    <m:d>
                      <m:dPr>
                        <m:ctrlPr>
                          <a:rPr lang="en-US" altLang="ja-JP" sz="2800" i="1">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𝑠</m:t>
                        </m:r>
                        <m:r>
                          <a:rPr lang="en-US" altLang="ja-JP" sz="2800" i="1">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ea typeface="Cambria Math" panose="02040503050406030204" pitchFamily="18" charset="0"/>
                          </a:rPr>
                          <m:t>𝑖</m:t>
                        </m:r>
                        <m:r>
                          <a:rPr lang="ja-JP" altLang="en-US" sz="2800" i="1">
                            <a:latin typeface="Cambria Math" panose="02040503050406030204" pitchFamily="18" charset="0"/>
                            <a:ea typeface="Cambria Math" panose="02040503050406030204" pitchFamily="18" charset="0"/>
                          </a:rPr>
                          <m:t>𝜔</m:t>
                        </m:r>
                      </m:e>
                    </m:d>
                    <m:r>
                      <a:rPr lang="ja-JP" altLang="en-US" sz="2800" i="1">
                        <a:latin typeface="Cambria Math" panose="02040503050406030204" pitchFamily="18" charset="0"/>
                        <a:ea typeface="Cambria Math" panose="02040503050406030204" pitchFamily="18" charset="0"/>
                      </a:rPr>
                      <m:t> </m:t>
                    </m:r>
                  </m:oMath>
                </a14:m>
                <a:r>
                  <a:rPr lang="ja-JP" altLang="en-US" sz="2800" dirty="0"/>
                  <a:t>　　</a:t>
                </a:r>
                <a:endParaRPr lang="en-US" altLang="ja-JP" sz="2800" dirty="0"/>
              </a:p>
              <a:p>
                <a:endParaRPr lang="en-US" altLang="ja-JP" sz="2800" dirty="0"/>
              </a:p>
              <a:p>
                <a:pPr/>
                <a14:m>
                  <m:oMathPara xmlns:m="http://schemas.openxmlformats.org/officeDocument/2006/math">
                    <m:oMathParaPr>
                      <m:jc m:val="centerGroup"/>
                    </m:oMathParaPr>
                    <m:oMath xmlns:m="http://schemas.openxmlformats.org/officeDocument/2006/math">
                      <m:r>
                        <a:rPr lang="ja-JP" altLang="el-GR" sz="2800" i="1" smtClean="0">
                          <a:latin typeface="Cambria Math" panose="02040503050406030204" pitchFamily="18" charset="0"/>
                          <a:ea typeface="Cambria Math" panose="02040503050406030204" pitchFamily="18" charset="0"/>
                        </a:rPr>
                        <m:t>𝜓</m:t>
                      </m:r>
                      <m:d>
                        <m:dPr>
                          <m:ctrlPr>
                            <a:rPr lang="en-US" altLang="ja-JP" sz="2800" i="1">
                              <a:latin typeface="Cambria Math" panose="02040503050406030204" pitchFamily="18" charset="0"/>
                            </a:rPr>
                          </m:ctrlPr>
                        </m:dPr>
                        <m:e>
                          <m:r>
                            <a:rPr lang="en-US" altLang="ja-JP" sz="2800" b="0" i="1" smtClean="0">
                              <a:latin typeface="Cambria Math" panose="02040503050406030204" pitchFamily="18" charset="0"/>
                            </a:rPr>
                            <m:t>𝑠</m:t>
                          </m:r>
                        </m:e>
                      </m:d>
                      <m:r>
                        <a:rPr lang="en-US" altLang="ja-JP" sz="2800" i="1">
                          <a:latin typeface="Cambria Math" panose="02040503050406030204" pitchFamily="18" charset="0"/>
                        </a:rPr>
                        <m:t>=</m:t>
                      </m:r>
                      <m:nary>
                        <m:naryPr>
                          <m:ctrlPr>
                            <a:rPr lang="ja-JP" altLang="en-US" sz="2800" i="1">
                              <a:latin typeface="Cambria Math" panose="02040503050406030204" pitchFamily="18" charset="0"/>
                              <a:ea typeface="Cambria Math" panose="02040503050406030204" pitchFamily="18" charset="0"/>
                            </a:rPr>
                          </m:ctrlPr>
                        </m:naryPr>
                        <m:sub>
                          <m:r>
                            <m:rPr>
                              <m:brk m:alnAt="23"/>
                            </m:rPr>
                            <a:rPr lang="en-US" altLang="ja-JP" sz="2800" i="1">
                              <a:latin typeface="Cambria Math" panose="02040503050406030204" pitchFamily="18" charset="0"/>
                              <a:ea typeface="Cambria Math" panose="02040503050406030204" pitchFamily="18" charset="0"/>
                            </a:rPr>
                            <m:t>0</m:t>
                          </m:r>
                        </m:sub>
                        <m:sup>
                          <m:r>
                            <a:rPr lang="en-US" altLang="ja-JP" sz="2800" i="1">
                              <a:latin typeface="Cambria Math" panose="02040503050406030204" pitchFamily="18" charset="0"/>
                              <a:ea typeface="Cambria Math" panose="02040503050406030204" pitchFamily="18" charset="0"/>
                            </a:rPr>
                            <m:t>∞</m:t>
                          </m:r>
                        </m:sup>
                        <m:e>
                          <m:r>
                            <m:rPr>
                              <m:sty m:val="p"/>
                            </m:rPr>
                            <a:rPr lang="en-US" altLang="ja-JP" sz="2800" i="1" dirty="0">
                              <a:latin typeface="Cambria Math" panose="02040503050406030204" pitchFamily="18" charset="0"/>
                            </a:rPr>
                            <m:t>Ψ</m:t>
                          </m:r>
                          <m:d>
                            <m:dPr>
                              <m:ctrlPr>
                                <a:rPr lang="en-US" altLang="ja-JP" sz="2800" i="1" dirty="0">
                                  <a:latin typeface="Cambria Math" panose="02040503050406030204" pitchFamily="18" charset="0"/>
                                </a:rPr>
                              </m:ctrlPr>
                            </m:dPr>
                            <m:e>
                              <m:r>
                                <a:rPr lang="en-US" altLang="ja-JP" sz="2800" i="1" dirty="0">
                                  <a:latin typeface="Cambria Math" panose="02040503050406030204" pitchFamily="18" charset="0"/>
                                </a:rPr>
                                <m:t>𝑡</m:t>
                              </m:r>
                            </m:e>
                          </m:d>
                        </m:e>
                      </m:nary>
                      <m:func>
                        <m:funcPr>
                          <m:ctrlPr>
                            <a:rPr lang="en-US" altLang="ja-JP" sz="2800" i="1">
                              <a:latin typeface="Cambria Math" panose="02040503050406030204" pitchFamily="18" charset="0"/>
                              <a:ea typeface="Cambria Math" panose="02040503050406030204" pitchFamily="18" charset="0"/>
                            </a:rPr>
                          </m:ctrlPr>
                        </m:funcPr>
                        <m:fName>
                          <m:r>
                            <m:rPr>
                              <m:sty m:val="p"/>
                            </m:rPr>
                            <a:rPr lang="en-US" altLang="ja-JP" sz="2800">
                              <a:latin typeface="Cambria Math" panose="02040503050406030204" pitchFamily="18" charset="0"/>
                              <a:ea typeface="Cambria Math" panose="02040503050406030204" pitchFamily="18" charset="0"/>
                            </a:rPr>
                            <m:t>exp</m:t>
                          </m:r>
                        </m:fName>
                        <m:e>
                          <m:d>
                            <m:dPr>
                              <m:ctrlPr>
                                <a:rPr lang="en-US" altLang="ja-JP" sz="2800" i="1">
                                  <a:latin typeface="Cambria Math" panose="02040503050406030204" pitchFamily="18" charset="0"/>
                                  <a:ea typeface="Cambria Math" panose="02040503050406030204" pitchFamily="18" charset="0"/>
                                </a:rPr>
                              </m:ctrlPr>
                            </m:dPr>
                            <m:e>
                              <m:r>
                                <a:rPr lang="en-US" altLang="ja-JP" sz="2800" i="1">
                                  <a:latin typeface="Cambria Math" panose="02040503050406030204" pitchFamily="18" charset="0"/>
                                  <a:ea typeface="Cambria Math" panose="02040503050406030204" pitchFamily="18" charset="0"/>
                                </a:rPr>
                                <m:t>−</m:t>
                              </m:r>
                              <m:r>
                                <a:rPr lang="en-US" altLang="ja-JP" sz="2800" b="0" i="1" smtClean="0">
                                  <a:latin typeface="Cambria Math" panose="02040503050406030204" pitchFamily="18" charset="0"/>
                                  <a:ea typeface="Cambria Math" panose="02040503050406030204" pitchFamily="18" charset="0"/>
                                </a:rPr>
                                <m:t>𝑠</m:t>
                              </m:r>
                              <m:r>
                                <a:rPr lang="en-US" altLang="ja-JP" sz="2800" i="1">
                                  <a:latin typeface="Cambria Math" panose="02040503050406030204" pitchFamily="18" charset="0"/>
                                  <a:ea typeface="Cambria Math" panose="02040503050406030204" pitchFamily="18" charset="0"/>
                                </a:rPr>
                                <m:t>𝑡</m:t>
                              </m:r>
                            </m:e>
                          </m:d>
                        </m:e>
                      </m:func>
                      <m:r>
                        <a:rPr lang="en-US" altLang="ja-JP" sz="2800" i="1">
                          <a:latin typeface="Cambria Math" panose="02040503050406030204" pitchFamily="18" charset="0"/>
                          <a:ea typeface="Cambria Math" panose="02040503050406030204" pitchFamily="18" charset="0"/>
                        </a:rPr>
                        <m:t>𝑑𝑡</m:t>
                      </m:r>
                    </m:oMath>
                  </m:oMathPara>
                </a14:m>
                <a:endParaRPr lang="en-US" altLang="ja-JP" sz="2800" dirty="0"/>
              </a:p>
              <a:p>
                <a:endParaRPr lang="en-US" altLang="ja-JP" sz="2800" dirty="0"/>
              </a:p>
              <a:p>
                <a:r>
                  <a:rPr lang="ja-JP" altLang="en-US" sz="2800" dirty="0"/>
                  <a:t>によって関連付けられる。</a:t>
                </a:r>
                <a:endParaRPr lang="en-US" altLang="ja-JP" sz="2800" dirty="0"/>
              </a:p>
            </p:txBody>
          </p:sp>
        </mc:Choice>
        <mc:Fallback xmlns="">
          <p:sp>
            <p:nvSpPr>
              <p:cNvPr id="5" name="テキスト ボックス 4">
                <a:extLst>
                  <a:ext uri="{FF2B5EF4-FFF2-40B4-BE49-F238E27FC236}">
                    <a16:creationId xmlns:a16="http://schemas.microsoft.com/office/drawing/2014/main" id="{F9C7A920-6840-4957-A909-E4B9B31E540A}"/>
                  </a:ext>
                </a:extLst>
              </p:cNvPr>
              <p:cNvSpPr txBox="1">
                <a:spLocks noRot="1" noChangeAspect="1" noMove="1" noResize="1" noEditPoints="1" noAdjustHandles="1" noChangeArrowheads="1" noChangeShapeType="1" noTextEdit="1"/>
              </p:cNvSpPr>
              <p:nvPr/>
            </p:nvSpPr>
            <p:spPr>
              <a:xfrm>
                <a:off x="1282460" y="1971418"/>
                <a:ext cx="9627079" cy="3609963"/>
              </a:xfrm>
              <a:prstGeom prst="rect">
                <a:avLst/>
              </a:prstGeom>
              <a:blipFill>
                <a:blip r:embed="rId2"/>
                <a:stretch>
                  <a:fillRect l="-1266" t="-1518" b="-371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28682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6F50F326-EE91-4D9D-A795-DE2418A5564E}"/>
                  </a:ext>
                </a:extLst>
              </p:cNvPr>
              <p:cNvSpPr txBox="1"/>
              <p:nvPr/>
            </p:nvSpPr>
            <p:spPr>
              <a:xfrm>
                <a:off x="1282460" y="1717602"/>
                <a:ext cx="9627079" cy="3636765"/>
              </a:xfrm>
              <a:prstGeom prst="rect">
                <a:avLst/>
              </a:prstGeom>
              <a:noFill/>
            </p:spPr>
            <p:txBody>
              <a:bodyPr wrap="square" rtlCol="0">
                <a:spAutoFit/>
              </a:bodyPr>
              <a:lstStyle/>
              <a:p>
                <a:r>
                  <a:rPr lang="ja-JP" altLang="en-US" sz="2400" dirty="0"/>
                  <a:t>　</a:t>
                </a:r>
                <a:r>
                  <a:rPr lang="ja-JP" altLang="en-US" sz="2800" dirty="0"/>
                  <a:t>デバイ型の誘電体では</a:t>
                </a:r>
                <a:endParaRPr lang="en-US" altLang="ja-JP" sz="2800" dirty="0"/>
              </a:p>
              <a:p>
                <a:endParaRPr lang="en-US" altLang="ja-JP" sz="2800" dirty="0"/>
              </a:p>
              <a:p>
                <a:r>
                  <a:rPr lang="ja-JP" altLang="en-US" sz="2800" dirty="0"/>
                  <a:t>　</a:t>
                </a:r>
                <a14:m>
                  <m:oMath xmlns:m="http://schemas.openxmlformats.org/officeDocument/2006/math">
                    <m:r>
                      <a:rPr lang="ja-JP" altLang="en-US" sz="2800" i="1">
                        <a:latin typeface="Cambria Math" panose="02040503050406030204" pitchFamily="18" charset="0"/>
                      </a:rPr>
                      <m:t>𝜓</m:t>
                    </m:r>
                    <m:d>
                      <m:dPr>
                        <m:ctrlPr>
                          <a:rPr lang="en-US" altLang="ja-JP" sz="2800" i="1">
                            <a:latin typeface="Cambria Math" panose="02040503050406030204" pitchFamily="18" charset="0"/>
                          </a:rPr>
                        </m:ctrlPr>
                      </m:dPr>
                      <m:e>
                        <m:r>
                          <a:rPr lang="en-US" altLang="ja-JP" sz="2800" i="1">
                            <a:latin typeface="Cambria Math" panose="02040503050406030204" pitchFamily="18" charset="0"/>
                          </a:rPr>
                          <m:t>𝑡</m:t>
                        </m:r>
                      </m:e>
                    </m:d>
                    <m:r>
                      <a:rPr lang="en-US" altLang="ja-JP" sz="2800" i="1">
                        <a:latin typeface="Cambria Math" panose="02040503050406030204" pitchFamily="18" charset="0"/>
                      </a:rPr>
                      <m:t>=</m:t>
                    </m:r>
                    <m:d>
                      <m:dPr>
                        <m:ctrlPr>
                          <a:rPr lang="en-US" altLang="ja-JP" sz="2800" i="1">
                            <a:latin typeface="Cambria Math" panose="02040503050406030204" pitchFamily="18" charset="0"/>
                          </a:rPr>
                        </m:ctrlPr>
                      </m:dPr>
                      <m:e>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𝜀</m:t>
                            </m:r>
                          </m:e>
                          <m:sub>
                            <m:r>
                              <a:rPr lang="en-US" altLang="ja-JP" sz="2800" i="1">
                                <a:latin typeface="Cambria Math" panose="02040503050406030204" pitchFamily="18" charset="0"/>
                              </a:rPr>
                              <m:t>𝑠</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𝜀</m:t>
                            </m:r>
                          </m:e>
                          <m:sub>
                            <m:r>
                              <a:rPr lang="en-US" altLang="ja-JP" sz="2800" i="1">
                                <a:latin typeface="Cambria Math" panose="02040503050406030204" pitchFamily="18" charset="0"/>
                                <a:ea typeface="Cambria Math" panose="02040503050406030204" pitchFamily="18" charset="0"/>
                              </a:rPr>
                              <m:t>∞</m:t>
                            </m:r>
                          </m:sub>
                        </m:sSub>
                      </m:e>
                    </m:d>
                    <m:r>
                      <a:rPr lang="en-US" altLang="ja-JP" sz="2800" b="0" i="1" smtClean="0">
                        <a:latin typeface="Cambria Math" panose="02040503050406030204" pitchFamily="18" charset="0"/>
                        <a:ea typeface="Cambria Math" panose="02040503050406030204" pitchFamily="18" charset="0"/>
                      </a:rPr>
                      <m:t>[</m:t>
                    </m:r>
                    <m:r>
                      <a:rPr lang="en-US" altLang="ja-JP" sz="2800" i="1">
                        <a:latin typeface="Cambria Math" panose="02040503050406030204" pitchFamily="18" charset="0"/>
                      </a:rPr>
                      <m:t>1−</m:t>
                    </m:r>
                    <m:func>
                      <m:funcPr>
                        <m:ctrlPr>
                          <a:rPr lang="en-US" altLang="ja-JP" sz="2800" i="1">
                            <a:latin typeface="Cambria Math" panose="02040503050406030204" pitchFamily="18" charset="0"/>
                          </a:rPr>
                        </m:ctrlPr>
                      </m:funcPr>
                      <m:fName>
                        <m:r>
                          <m:rPr>
                            <m:sty m:val="p"/>
                          </m:rPr>
                          <a:rPr lang="en-US" altLang="ja-JP" sz="2800">
                            <a:latin typeface="Cambria Math" panose="02040503050406030204" pitchFamily="18" charset="0"/>
                          </a:rPr>
                          <m:t>exp</m:t>
                        </m:r>
                      </m:fName>
                      <m:e>
                        <m:d>
                          <m:dPr>
                            <m:ctrlPr>
                              <a:rPr lang="en-US" altLang="ja-JP" sz="2800" i="1">
                                <a:latin typeface="Cambria Math" panose="02040503050406030204" pitchFamily="18" charset="0"/>
                              </a:rPr>
                            </m:ctrlPr>
                          </m:dPr>
                          <m:e>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r>
                                  <a:rPr lang="en-US" altLang="ja-JP" sz="2800" i="1">
                                    <a:latin typeface="Cambria Math" panose="02040503050406030204" pitchFamily="18" charset="0"/>
                                  </a:rPr>
                                  <m:t>𝑡</m:t>
                                </m:r>
                              </m:num>
                              <m:den>
                                <m:r>
                                  <a:rPr lang="ja-JP" altLang="en-US" sz="2800" i="1">
                                    <a:latin typeface="Cambria Math" panose="02040503050406030204" pitchFamily="18" charset="0"/>
                                  </a:rPr>
                                  <m:t>𝜏</m:t>
                                </m:r>
                              </m:den>
                            </m:f>
                          </m:e>
                        </m:d>
                      </m:e>
                    </m:func>
                    <m:r>
                      <a:rPr lang="en-US" altLang="ja-JP" sz="2800" b="0" i="1" smtClean="0">
                        <a:latin typeface="Cambria Math" panose="02040503050406030204" pitchFamily="18" charset="0"/>
                      </a:rPr>
                      <m:t>]</m:t>
                    </m:r>
                  </m:oMath>
                </a14:m>
                <a:endParaRPr lang="en-US" altLang="ja-JP" sz="2800" dirty="0"/>
              </a:p>
              <a:p>
                <a:r>
                  <a:rPr lang="ja-JP" altLang="en-US" sz="2800" dirty="0"/>
                  <a:t>　　</a:t>
                </a:r>
                <a:endParaRPr lang="en-US" altLang="ja-JP" sz="2800" dirty="0"/>
              </a:p>
              <a:p>
                <a:pPr/>
                <a14:m>
                  <m:oMathPara xmlns:m="http://schemas.openxmlformats.org/officeDocument/2006/math">
                    <m:oMathParaPr>
                      <m:jc m:val="centerGroup"/>
                    </m:oMathParaPr>
                    <m:oMath xmlns:m="http://schemas.openxmlformats.org/officeDocument/2006/math">
                      <m:sSup>
                        <m:sSupPr>
                          <m:ctrlPr>
                            <a:rPr lang="en-US" altLang="ja-JP" sz="2800" i="1">
                              <a:latin typeface="Cambria Math" panose="02040503050406030204" pitchFamily="18" charset="0"/>
                            </a:rPr>
                          </m:ctrlPr>
                        </m:sSupPr>
                        <m:e>
                          <m:r>
                            <a:rPr lang="ja-JP" altLang="en-US" sz="2800" i="1">
                              <a:latin typeface="Cambria Math" panose="02040503050406030204" pitchFamily="18" charset="0"/>
                            </a:rPr>
                            <m:t>𝜀</m:t>
                          </m:r>
                        </m:e>
                        <m:sup>
                          <m:r>
                            <a:rPr lang="en-US" altLang="ja-JP" sz="2800" i="1">
                              <a:latin typeface="Cambria Math" panose="02040503050406030204" pitchFamily="18" charset="0"/>
                            </a:rPr>
                            <m:t>∗</m:t>
                          </m:r>
                        </m:sup>
                      </m:sSup>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𝜀</m:t>
                          </m:r>
                        </m:e>
                        <m:sub>
                          <m:r>
                            <a:rPr lang="en-US" altLang="ja-JP" sz="2800" i="1">
                              <a:latin typeface="Cambria Math" panose="02040503050406030204" pitchFamily="18" charset="0"/>
                              <a:ea typeface="Cambria Math" panose="02040503050406030204" pitchFamily="18" charset="0"/>
                            </a:rPr>
                            <m:t>∞</m:t>
                          </m:r>
                        </m:sub>
                      </m:sSub>
                      <m:r>
                        <a:rPr lang="en-US" altLang="ja-JP" sz="2800" i="1">
                          <a:latin typeface="Cambria Math" panose="02040503050406030204" pitchFamily="18" charset="0"/>
                        </a:rPr>
                        <m:t>+</m:t>
                      </m:r>
                      <m:f>
                        <m:fPr>
                          <m:ctrlPr>
                            <a:rPr lang="en-US" altLang="ja-JP" sz="2800" i="1">
                              <a:latin typeface="Cambria Math" panose="02040503050406030204" pitchFamily="18" charset="0"/>
                            </a:rPr>
                          </m:ctrlPr>
                        </m:fPr>
                        <m:num>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𝜀</m:t>
                              </m:r>
                            </m:e>
                            <m:sub>
                              <m:r>
                                <a:rPr lang="en-US" altLang="ja-JP" sz="2800" i="1">
                                  <a:latin typeface="Cambria Math" panose="02040503050406030204" pitchFamily="18" charset="0"/>
                                </a:rPr>
                                <m:t>𝑠</m:t>
                              </m:r>
                            </m:sub>
                          </m:sSub>
                          <m:r>
                            <a:rPr lang="en-US" altLang="ja-JP" sz="2800" i="1">
                              <a:latin typeface="Cambria Math" panose="02040503050406030204" pitchFamily="18" charset="0"/>
                            </a:rPr>
                            <m:t>−</m:t>
                          </m:r>
                          <m:sSub>
                            <m:sSubPr>
                              <m:ctrlPr>
                                <a:rPr lang="en-US" altLang="ja-JP" sz="2800" i="1">
                                  <a:latin typeface="Cambria Math" panose="02040503050406030204" pitchFamily="18" charset="0"/>
                                </a:rPr>
                              </m:ctrlPr>
                            </m:sSubPr>
                            <m:e>
                              <m:r>
                                <a:rPr lang="ja-JP" altLang="en-US" sz="2800" i="1">
                                  <a:latin typeface="Cambria Math" panose="02040503050406030204" pitchFamily="18" charset="0"/>
                                </a:rPr>
                                <m:t>𝜀</m:t>
                              </m:r>
                            </m:e>
                            <m:sub>
                              <m:r>
                                <a:rPr lang="en-US" altLang="ja-JP" sz="2800" i="1">
                                  <a:latin typeface="Cambria Math" panose="02040503050406030204" pitchFamily="18" charset="0"/>
                                  <a:ea typeface="Cambria Math" panose="02040503050406030204" pitchFamily="18" charset="0"/>
                                </a:rPr>
                                <m:t>∞</m:t>
                              </m:r>
                            </m:sub>
                          </m:sSub>
                        </m:num>
                        <m:den>
                          <m:r>
                            <a:rPr lang="en-US" altLang="ja-JP" sz="2800" i="1">
                              <a:latin typeface="Cambria Math" panose="02040503050406030204" pitchFamily="18" charset="0"/>
                            </a:rPr>
                            <m:t>1+</m:t>
                          </m:r>
                          <m:r>
                            <a:rPr lang="ja-JP" altLang="en-US" sz="2800" i="1">
                              <a:latin typeface="Cambria Math" panose="02040503050406030204" pitchFamily="18" charset="0"/>
                            </a:rPr>
                            <m:t>𝜏</m:t>
                          </m:r>
                          <m:r>
                            <a:rPr lang="en-US" altLang="ja-JP" sz="2800" i="1">
                              <a:latin typeface="Cambria Math" panose="02040503050406030204" pitchFamily="18" charset="0"/>
                            </a:rPr>
                            <m:t>𝑠</m:t>
                          </m:r>
                          <m:r>
                            <a:rPr lang="en-US" altLang="ja-JP" sz="2800" i="1">
                              <a:latin typeface="Cambria Math" panose="02040503050406030204" pitchFamily="18" charset="0"/>
                            </a:rPr>
                            <m:t>′</m:t>
                          </m:r>
                        </m:den>
                      </m:f>
                    </m:oMath>
                  </m:oMathPara>
                </a14:m>
                <a:endParaRPr lang="en-US" altLang="ja-JP" sz="2800" dirty="0"/>
              </a:p>
              <a:p>
                <a:endParaRPr lang="en-US" altLang="ja-JP" sz="2800" dirty="0"/>
              </a:p>
              <a:p>
                <a:r>
                  <a:rPr lang="ja-JP" altLang="en-US" sz="2800" dirty="0"/>
                  <a:t>　に対応する。</a:t>
                </a:r>
                <a:endParaRPr lang="en-US" altLang="ja-JP" sz="2800" dirty="0"/>
              </a:p>
            </p:txBody>
          </p:sp>
        </mc:Choice>
        <mc:Fallback xmlns="">
          <p:sp>
            <p:nvSpPr>
              <p:cNvPr id="7" name="テキスト ボックス 6">
                <a:extLst>
                  <a:ext uri="{FF2B5EF4-FFF2-40B4-BE49-F238E27FC236}">
                    <a16:creationId xmlns:a16="http://schemas.microsoft.com/office/drawing/2014/main" id="{6F50F326-EE91-4D9D-A795-DE2418A5564E}"/>
                  </a:ext>
                </a:extLst>
              </p:cNvPr>
              <p:cNvSpPr txBox="1">
                <a:spLocks noRot="1" noChangeAspect="1" noMove="1" noResize="1" noEditPoints="1" noAdjustHandles="1" noChangeArrowheads="1" noChangeShapeType="1" noTextEdit="1"/>
              </p:cNvSpPr>
              <p:nvPr/>
            </p:nvSpPr>
            <p:spPr>
              <a:xfrm>
                <a:off x="1282460" y="1717602"/>
                <a:ext cx="9627079" cy="3636765"/>
              </a:xfrm>
              <a:prstGeom prst="rect">
                <a:avLst/>
              </a:prstGeom>
              <a:blipFill>
                <a:blip r:embed="rId2"/>
                <a:stretch>
                  <a:fillRect t="-1678" b="-385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9442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グループ化 4">
            <a:extLst>
              <a:ext uri="{FF2B5EF4-FFF2-40B4-BE49-F238E27FC236}">
                <a16:creationId xmlns:a16="http://schemas.microsoft.com/office/drawing/2014/main" id="{3E03A76D-A9AA-460C-A120-E599E69D546A}"/>
              </a:ext>
            </a:extLst>
          </p:cNvPr>
          <p:cNvGrpSpPr/>
          <p:nvPr/>
        </p:nvGrpSpPr>
        <p:grpSpPr>
          <a:xfrm>
            <a:off x="417064" y="1553352"/>
            <a:ext cx="11357872" cy="3751295"/>
            <a:chOff x="452535" y="3071909"/>
            <a:chExt cx="10652786" cy="3518418"/>
          </a:xfrm>
        </p:grpSpPr>
        <p:graphicFrame>
          <p:nvGraphicFramePr>
            <p:cNvPr id="6" name="Object 2">
              <a:extLst>
                <a:ext uri="{FF2B5EF4-FFF2-40B4-BE49-F238E27FC236}">
                  <a16:creationId xmlns:a16="http://schemas.microsoft.com/office/drawing/2014/main" id="{EED4514F-33EE-4816-B679-05CB4CE881A3}"/>
                </a:ext>
              </a:extLst>
            </p:cNvPr>
            <p:cNvGraphicFramePr>
              <a:graphicFrameLocks noChangeAspect="1"/>
            </p:cNvGraphicFramePr>
            <p:nvPr>
              <p:extLst>
                <p:ext uri="{D42A27DB-BD31-4B8C-83A1-F6EECF244321}">
                  <p14:modId xmlns:p14="http://schemas.microsoft.com/office/powerpoint/2010/main" val="1441002653"/>
                </p:ext>
              </p:extLst>
            </p:nvPr>
          </p:nvGraphicFramePr>
          <p:xfrm>
            <a:off x="452535" y="3159836"/>
            <a:ext cx="4358005" cy="3342564"/>
          </p:xfrm>
          <a:graphic>
            <a:graphicData uri="http://schemas.openxmlformats.org/presentationml/2006/ole">
              <mc:AlternateContent xmlns:mc="http://schemas.openxmlformats.org/markup-compatibility/2006">
                <mc:Choice xmlns:v="urn:schemas-microsoft-com:vml" Requires="v">
                  <p:oleObj spid="_x0000_s1026" name="Graph" r:id="rId4" imgW="3876840" imgH="2973600" progId="Origin50.Graph">
                    <p:embed/>
                  </p:oleObj>
                </mc:Choice>
                <mc:Fallback>
                  <p:oleObj name="Graph" r:id="rId4" imgW="3876840" imgH="2973600" progId="Origin50.Graph">
                    <p:embed/>
                    <p:pic>
                      <p:nvPicPr>
                        <p:cNvPr id="6" name="Object 2">
                          <a:extLst>
                            <a:ext uri="{FF2B5EF4-FFF2-40B4-BE49-F238E27FC236}">
                              <a16:creationId xmlns:a16="http://schemas.microsoft.com/office/drawing/2014/main" id="{EED4514F-33EE-4816-B679-05CB4CE88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535" y="3159836"/>
                          <a:ext cx="4358005" cy="3342564"/>
                        </a:xfrm>
                        <a:prstGeom prst="rect">
                          <a:avLst/>
                        </a:prstGeom>
                        <a:noFill/>
                        <a:ln>
                          <a:noFill/>
                        </a:ln>
                        <a:effectLst/>
                      </p:spPr>
                    </p:pic>
                  </p:oleObj>
                </mc:Fallback>
              </mc:AlternateContent>
            </a:graphicData>
          </a:graphic>
        </p:graphicFrame>
        <p:graphicFrame>
          <p:nvGraphicFramePr>
            <p:cNvPr id="7" name="Object 3">
              <a:extLst>
                <a:ext uri="{FF2B5EF4-FFF2-40B4-BE49-F238E27FC236}">
                  <a16:creationId xmlns:a16="http://schemas.microsoft.com/office/drawing/2014/main" id="{F9EE4E39-9B9D-4E08-AD34-CE54AEAD518D}"/>
                </a:ext>
              </a:extLst>
            </p:cNvPr>
            <p:cNvGraphicFramePr>
              <a:graphicFrameLocks noChangeAspect="1"/>
            </p:cNvGraphicFramePr>
            <p:nvPr>
              <p:extLst>
                <p:ext uri="{D42A27DB-BD31-4B8C-83A1-F6EECF244321}">
                  <p14:modId xmlns:p14="http://schemas.microsoft.com/office/powerpoint/2010/main" val="1644946626"/>
                </p:ext>
              </p:extLst>
            </p:nvPr>
          </p:nvGraphicFramePr>
          <p:xfrm>
            <a:off x="6518040" y="3071909"/>
            <a:ext cx="4587281" cy="3518418"/>
          </p:xfrm>
          <a:graphic>
            <a:graphicData uri="http://schemas.openxmlformats.org/presentationml/2006/ole">
              <mc:AlternateContent xmlns:mc="http://schemas.openxmlformats.org/markup-compatibility/2006">
                <mc:Choice xmlns:v="urn:schemas-microsoft-com:vml" Requires="v">
                  <p:oleObj spid="_x0000_s1027" name="Graph" r:id="rId6" imgW="3876840" imgH="2973600" progId="Origin50.Graph">
                    <p:embed/>
                  </p:oleObj>
                </mc:Choice>
                <mc:Fallback>
                  <p:oleObj name="Graph" r:id="rId6" imgW="3876840" imgH="2973600" progId="Origin50.Graph">
                    <p:embed/>
                    <p:pic>
                      <p:nvPicPr>
                        <p:cNvPr id="7" name="Object 3">
                          <a:extLst>
                            <a:ext uri="{FF2B5EF4-FFF2-40B4-BE49-F238E27FC236}">
                              <a16:creationId xmlns:a16="http://schemas.microsoft.com/office/drawing/2014/main" id="{F9EE4E39-9B9D-4E08-AD34-CE54AEAD51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18040" y="3071909"/>
                          <a:ext cx="4587281" cy="3518418"/>
                        </a:xfrm>
                        <a:prstGeom prst="rect">
                          <a:avLst/>
                        </a:prstGeom>
                        <a:noFill/>
                        <a:ln>
                          <a:noFill/>
                        </a:ln>
                        <a:effectLst/>
                      </p:spPr>
                    </p:pic>
                  </p:oleObj>
                </mc:Fallback>
              </mc:AlternateContent>
            </a:graphicData>
          </a:graphic>
        </p:graphicFrame>
        <p:sp>
          <p:nvSpPr>
            <p:cNvPr id="8" name="矢印: 右 7">
              <a:extLst>
                <a:ext uri="{FF2B5EF4-FFF2-40B4-BE49-F238E27FC236}">
                  <a16:creationId xmlns:a16="http://schemas.microsoft.com/office/drawing/2014/main" id="{8982F59E-0E3E-4168-91FF-0B3D6959BD13}"/>
                </a:ext>
              </a:extLst>
            </p:cNvPr>
            <p:cNvSpPr/>
            <p:nvPr/>
          </p:nvSpPr>
          <p:spPr>
            <a:xfrm>
              <a:off x="4399722" y="4361238"/>
              <a:ext cx="2001078" cy="755374"/>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9F0BB347-7175-4B5A-88F1-894C80AE0336}"/>
                </a:ext>
              </a:extLst>
            </p:cNvPr>
            <p:cNvSpPr txBox="1"/>
            <p:nvPr/>
          </p:nvSpPr>
          <p:spPr>
            <a:xfrm>
              <a:off x="4191000" y="3971005"/>
              <a:ext cx="2829340" cy="375272"/>
            </a:xfrm>
            <a:prstGeom prst="rect">
              <a:avLst/>
            </a:prstGeom>
            <a:noFill/>
          </p:spPr>
          <p:txBody>
            <a:bodyPr wrap="square" rtlCol="0">
              <a:spAutoFit/>
            </a:bodyPr>
            <a:lstStyle/>
            <a:p>
              <a:r>
                <a:rPr kumimoji="1" lang="ja-JP" altLang="en-US" sz="2000" dirty="0"/>
                <a:t>ラプラス・フーリエ変換</a:t>
              </a:r>
            </a:p>
          </p:txBody>
        </p:sp>
      </p:grpSp>
      <p:sp>
        <p:nvSpPr>
          <p:cNvPr id="10" name="正方形/長方形 9">
            <a:extLst>
              <a:ext uri="{FF2B5EF4-FFF2-40B4-BE49-F238E27FC236}">
                <a16:creationId xmlns:a16="http://schemas.microsoft.com/office/drawing/2014/main" id="{B5239603-95F1-4811-839C-3FF540D204BF}"/>
              </a:ext>
            </a:extLst>
          </p:cNvPr>
          <p:cNvSpPr/>
          <p:nvPr/>
        </p:nvSpPr>
        <p:spPr>
          <a:xfrm>
            <a:off x="3401612" y="5026235"/>
            <a:ext cx="5019323" cy="369332"/>
          </a:xfrm>
          <a:prstGeom prst="rect">
            <a:avLst/>
          </a:prstGeom>
        </p:spPr>
        <p:txBody>
          <a:bodyPr wrap="none">
            <a:spAutoFit/>
          </a:bodyPr>
          <a:lstStyle/>
          <a:p>
            <a:r>
              <a:rPr lang="ja-JP" altLang="en-US" dirty="0"/>
              <a:t>自己相関・相互相関まとめ</a:t>
            </a:r>
            <a:r>
              <a:rPr lang="en-US" altLang="ja-JP" dirty="0"/>
              <a:t>_20161008</a:t>
            </a:r>
            <a:r>
              <a:rPr lang="ja-JP" altLang="en-US" dirty="0"/>
              <a:t>より引用</a:t>
            </a:r>
          </a:p>
        </p:txBody>
      </p:sp>
    </p:spTree>
    <p:extLst>
      <p:ext uri="{BB962C8B-B14F-4D97-AF65-F5344CB8AC3E}">
        <p14:creationId xmlns:p14="http://schemas.microsoft.com/office/powerpoint/2010/main" val="389110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116E9-8970-425F-9BBD-8F2B137A1F4C}"/>
              </a:ext>
            </a:extLst>
          </p:cNvPr>
          <p:cNvSpPr>
            <a:spLocks noGrp="1"/>
          </p:cNvSpPr>
          <p:nvPr>
            <p:ph type="title"/>
          </p:nvPr>
        </p:nvSpPr>
        <p:spPr/>
        <p:txBody>
          <a:bodyPr/>
          <a:lstStyle/>
          <a:p>
            <a:pPr algn="ctr"/>
            <a:r>
              <a:rPr kumimoji="1" lang="ja-JP" altLang="en-US" dirty="0"/>
              <a:t>目的</a:t>
            </a:r>
          </a:p>
        </p:txBody>
      </p:sp>
      <p:sp>
        <p:nvSpPr>
          <p:cNvPr id="3" name="コンテンツ プレースホルダー 2">
            <a:extLst>
              <a:ext uri="{FF2B5EF4-FFF2-40B4-BE49-F238E27FC236}">
                <a16:creationId xmlns:a16="http://schemas.microsoft.com/office/drawing/2014/main" id="{49B8F59E-060D-4D8D-AA71-4F59F42311EC}"/>
              </a:ext>
            </a:extLst>
          </p:cNvPr>
          <p:cNvSpPr>
            <a:spLocks noGrp="1"/>
          </p:cNvSpPr>
          <p:nvPr>
            <p:ph idx="1"/>
          </p:nvPr>
        </p:nvSpPr>
        <p:spPr>
          <a:xfrm>
            <a:off x="477252" y="1690688"/>
            <a:ext cx="11237495" cy="3812875"/>
          </a:xfrm>
        </p:spPr>
        <p:txBody>
          <a:bodyPr>
            <a:normAutofit/>
          </a:bodyPr>
          <a:lstStyle/>
          <a:p>
            <a:pPr marL="0" indent="0">
              <a:buNone/>
            </a:pPr>
            <a:r>
              <a:rPr lang="ja-JP" altLang="en-US" dirty="0"/>
              <a:t>・本研究室では、水素結合について分子動力学</a:t>
            </a:r>
            <a:r>
              <a:rPr lang="en-US" altLang="ja-JP" dirty="0"/>
              <a:t>(Molecular dynamics)</a:t>
            </a:r>
            <a:r>
              <a:rPr lang="ja-JP" altLang="en-US" dirty="0"/>
              <a:t>法を用いて解析してきた。また、広帯域誘電分光法を用いた水構造の緩和現象の測定から、水素結合密度が分子の動的挙動に関連していることがわかってきた。本研究では、分子動力学法シミュレーションの結果から誘電緩和曲線を求め、測定結果と相対的に利用できるか検討する。</a:t>
            </a:r>
            <a:endParaRPr lang="en-US" altLang="ja-JP" dirty="0"/>
          </a:p>
          <a:p>
            <a:pPr marL="0" indent="0">
              <a:buNone/>
            </a:pPr>
            <a:r>
              <a:rPr lang="ja-JP" altLang="en-US" dirty="0"/>
              <a:t>・そのために、水分子を用いた分子動力学シミュレーションの結果得られた双極子モーメント間の時間相関を用いて、</a:t>
            </a:r>
            <a:r>
              <a:rPr lang="en-US" altLang="ja-JP" dirty="0"/>
              <a:t>Cole</a:t>
            </a:r>
            <a:r>
              <a:rPr lang="ja-JP" altLang="en-US" dirty="0"/>
              <a:t>の緩和理論から緩和曲線を求める。</a:t>
            </a:r>
            <a:endParaRPr kumimoji="1" lang="ja-JP" altLang="en-US" dirty="0"/>
          </a:p>
        </p:txBody>
      </p:sp>
    </p:spTree>
    <p:extLst>
      <p:ext uri="{BB962C8B-B14F-4D97-AF65-F5344CB8AC3E}">
        <p14:creationId xmlns:p14="http://schemas.microsoft.com/office/powerpoint/2010/main" val="277891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8E7FA8-53B6-4896-BDDC-61B495B6AAFC}"/>
              </a:ext>
            </a:extLst>
          </p:cNvPr>
          <p:cNvSpPr>
            <a:spLocks noGrp="1"/>
          </p:cNvSpPr>
          <p:nvPr>
            <p:ph type="title"/>
          </p:nvPr>
        </p:nvSpPr>
        <p:spPr>
          <a:xfrm>
            <a:off x="838200" y="98027"/>
            <a:ext cx="10515600" cy="1325563"/>
          </a:xfrm>
        </p:spPr>
        <p:txBody>
          <a:bodyPr/>
          <a:lstStyle/>
          <a:p>
            <a:pPr algn="ctr"/>
            <a:r>
              <a:rPr kumimoji="1" lang="ja-JP" altLang="en-US" dirty="0"/>
              <a:t>実験方法</a:t>
            </a:r>
          </a:p>
        </p:txBody>
      </p:sp>
      <p:sp>
        <p:nvSpPr>
          <p:cNvPr id="3" name="コンテンツ プレースホルダー 2">
            <a:extLst>
              <a:ext uri="{FF2B5EF4-FFF2-40B4-BE49-F238E27FC236}">
                <a16:creationId xmlns:a16="http://schemas.microsoft.com/office/drawing/2014/main" id="{35C12643-A83C-4D07-B9E7-4662125266EA}"/>
              </a:ext>
            </a:extLst>
          </p:cNvPr>
          <p:cNvSpPr>
            <a:spLocks noGrp="1"/>
          </p:cNvSpPr>
          <p:nvPr>
            <p:ph idx="1"/>
          </p:nvPr>
        </p:nvSpPr>
        <p:spPr>
          <a:xfrm>
            <a:off x="838200" y="1148262"/>
            <a:ext cx="10515600" cy="3744580"/>
          </a:xfrm>
        </p:spPr>
        <p:txBody>
          <a:bodyPr>
            <a:normAutofit lnSpcReduction="10000"/>
          </a:bodyPr>
          <a:lstStyle/>
          <a:p>
            <a:pPr marL="0" indent="0">
              <a:buNone/>
            </a:pPr>
            <a:r>
              <a:rPr lang="ja-JP" altLang="en-US" dirty="0"/>
              <a:t>使用したプログラム</a:t>
            </a:r>
            <a:endParaRPr lang="en-US" altLang="ja-JP" dirty="0"/>
          </a:p>
          <a:p>
            <a:pPr marL="0" indent="0">
              <a:buNone/>
            </a:pPr>
            <a:r>
              <a:rPr lang="ja-JP" altLang="en-US" dirty="0"/>
              <a:t>①</a:t>
            </a:r>
            <a:r>
              <a:rPr lang="en-US" altLang="ja-JP" dirty="0"/>
              <a:t>BIOVIA</a:t>
            </a:r>
            <a:r>
              <a:rPr lang="ja-JP" altLang="en-US" dirty="0"/>
              <a:t>：</a:t>
            </a:r>
            <a:r>
              <a:rPr lang="en-US" altLang="ja-JP" dirty="0"/>
              <a:t>Discovery Studio</a:t>
            </a:r>
            <a:r>
              <a:rPr lang="ja-JP" altLang="en-US" dirty="0"/>
              <a:t> </a:t>
            </a:r>
            <a:r>
              <a:rPr lang="en-US" altLang="ja-JP" dirty="0"/>
              <a:t>2017</a:t>
            </a:r>
            <a:r>
              <a:rPr lang="ja-JP" altLang="en-US" dirty="0"/>
              <a:t> </a:t>
            </a:r>
            <a:r>
              <a:rPr lang="en-US" altLang="ja-JP" dirty="0"/>
              <a:t>R2(</a:t>
            </a:r>
            <a:r>
              <a:rPr lang="ja-JP" altLang="en-US" dirty="0"/>
              <a:t>以降</a:t>
            </a:r>
            <a:r>
              <a:rPr lang="en-US" altLang="ja-JP" dirty="0"/>
              <a:t>DS)</a:t>
            </a:r>
          </a:p>
          <a:p>
            <a:pPr marL="0" indent="0">
              <a:buNone/>
            </a:pPr>
            <a:r>
              <a:rPr lang="en-US" altLang="ja-JP" dirty="0"/>
              <a:t>	</a:t>
            </a:r>
            <a:r>
              <a:rPr lang="ja-JP" altLang="en-US" dirty="0"/>
              <a:t>東海大学総合情報センター</a:t>
            </a:r>
            <a:endParaRPr lang="en-US" altLang="ja-JP" dirty="0"/>
          </a:p>
          <a:p>
            <a:pPr marL="0" indent="0">
              <a:buNone/>
            </a:pPr>
            <a:endParaRPr lang="en-US" altLang="ja-JP" dirty="0"/>
          </a:p>
          <a:p>
            <a:pPr marL="0" indent="0">
              <a:buNone/>
            </a:pPr>
            <a:r>
              <a:rPr lang="ja-JP" altLang="en-US" dirty="0"/>
              <a:t>②</a:t>
            </a:r>
            <a:r>
              <a:rPr lang="en-US" altLang="ja-JP" dirty="0"/>
              <a:t>VMD version</a:t>
            </a:r>
            <a:r>
              <a:rPr lang="ja-JP" altLang="en-US" dirty="0"/>
              <a:t> </a:t>
            </a:r>
            <a:r>
              <a:rPr lang="en-US" altLang="ja-JP" dirty="0"/>
              <a:t>1.9.3</a:t>
            </a:r>
            <a:r>
              <a:rPr lang="ja-JP" altLang="en-US" dirty="0"/>
              <a:t> </a:t>
            </a:r>
            <a:r>
              <a:rPr lang="en-US" altLang="ja-JP" dirty="0"/>
              <a:t> (2016-11-30) Platforms</a:t>
            </a:r>
          </a:p>
          <a:p>
            <a:pPr marL="0" indent="0">
              <a:buNone/>
            </a:pPr>
            <a:r>
              <a:rPr lang="en-US" altLang="ja-JP" b="1" dirty="0">
                <a:hlinkClick r:id="rId2"/>
              </a:rPr>
              <a:t> Windows OpenGL</a:t>
            </a:r>
            <a:r>
              <a:rPr lang="en-US" altLang="ja-JP" dirty="0"/>
              <a:t> (Microsoft Windows XP/Vista/7/8/10 (32-bit) using OpenGL)</a:t>
            </a:r>
          </a:p>
          <a:p>
            <a:pPr marL="0" indent="0">
              <a:buNone/>
            </a:pPr>
            <a:r>
              <a:rPr lang="en-US" altLang="ja-JP" dirty="0"/>
              <a:t>	https://www.ks.uiuc.edu/Research/vmd/</a:t>
            </a:r>
          </a:p>
          <a:p>
            <a:pPr marL="0" indent="0">
              <a:buNone/>
            </a:pPr>
            <a:endParaRPr lang="en-US" altLang="ja-JP" dirty="0"/>
          </a:p>
        </p:txBody>
      </p:sp>
      <p:sp>
        <p:nvSpPr>
          <p:cNvPr id="4" name="テキスト ボックス 3">
            <a:extLst>
              <a:ext uri="{FF2B5EF4-FFF2-40B4-BE49-F238E27FC236}">
                <a16:creationId xmlns:a16="http://schemas.microsoft.com/office/drawing/2014/main" id="{F6C74B97-6184-46D5-BAB5-8A7138918B03}"/>
              </a:ext>
            </a:extLst>
          </p:cNvPr>
          <p:cNvSpPr txBox="1"/>
          <p:nvPr/>
        </p:nvSpPr>
        <p:spPr>
          <a:xfrm>
            <a:off x="1168400" y="5468982"/>
            <a:ext cx="10185400" cy="954107"/>
          </a:xfrm>
          <a:prstGeom prst="rect">
            <a:avLst/>
          </a:prstGeom>
          <a:noFill/>
        </p:spPr>
        <p:txBody>
          <a:bodyPr wrap="square" rtlCol="0">
            <a:spAutoFit/>
          </a:bodyPr>
          <a:lstStyle/>
          <a:p>
            <a:r>
              <a:rPr kumimoji="1" lang="en-US" altLang="ja-JP" sz="2800" dirty="0"/>
              <a:t>DS</a:t>
            </a:r>
            <a:r>
              <a:rPr kumimoji="1" lang="ja-JP" altLang="en-US" sz="2800" dirty="0"/>
              <a:t>を用いて</a:t>
            </a:r>
            <a:r>
              <a:rPr kumimoji="1" lang="en-US" altLang="ja-JP" sz="2800" dirty="0"/>
              <a:t>300K</a:t>
            </a:r>
            <a:r>
              <a:rPr kumimoji="1" lang="ja-JP" altLang="en-US" sz="2800" dirty="0"/>
              <a:t>における水分子の振る舞いを計算し</a:t>
            </a:r>
            <a:r>
              <a:rPr lang="ja-JP" altLang="en-US" sz="2800" dirty="0"/>
              <a:t>た。</a:t>
            </a:r>
            <a:endParaRPr lang="en-US" altLang="ja-JP" sz="2800" dirty="0"/>
          </a:p>
          <a:p>
            <a:r>
              <a:rPr kumimoji="1" lang="en-US" altLang="ja-JP" sz="2800" dirty="0"/>
              <a:t>VMD</a:t>
            </a:r>
            <a:r>
              <a:rPr kumimoji="1" lang="ja-JP" altLang="en-US" sz="2800" dirty="0"/>
              <a:t>を用いて水分子それぞれの双極子モーメントを求めた。</a:t>
            </a:r>
            <a:endParaRPr kumimoji="1" lang="en-US" altLang="ja-JP" sz="2800" dirty="0"/>
          </a:p>
        </p:txBody>
      </p:sp>
    </p:spTree>
    <p:extLst>
      <p:ext uri="{BB962C8B-B14F-4D97-AF65-F5344CB8AC3E}">
        <p14:creationId xmlns:p14="http://schemas.microsoft.com/office/powerpoint/2010/main" val="200760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9D8B1F-4FB3-463F-9AA8-1AD49B325297}"/>
              </a:ext>
            </a:extLst>
          </p:cNvPr>
          <p:cNvSpPr>
            <a:spLocks noGrp="1"/>
          </p:cNvSpPr>
          <p:nvPr>
            <p:ph type="title"/>
          </p:nvPr>
        </p:nvSpPr>
        <p:spPr/>
        <p:txBody>
          <a:bodyPr/>
          <a:lstStyle/>
          <a:p>
            <a:pPr algn="ctr"/>
            <a:r>
              <a:rPr kumimoji="1" lang="ja-JP" altLang="en-US" dirty="0"/>
              <a:t>実験手順</a:t>
            </a:r>
          </a:p>
        </p:txBody>
      </p:sp>
      <p:sp>
        <p:nvSpPr>
          <p:cNvPr id="3" name="コンテンツ プレースホルダー 2">
            <a:extLst>
              <a:ext uri="{FF2B5EF4-FFF2-40B4-BE49-F238E27FC236}">
                <a16:creationId xmlns:a16="http://schemas.microsoft.com/office/drawing/2014/main" id="{0E9EC0F3-5152-447B-B47E-B80B7D8309E1}"/>
              </a:ext>
            </a:extLst>
          </p:cNvPr>
          <p:cNvSpPr>
            <a:spLocks noGrp="1"/>
          </p:cNvSpPr>
          <p:nvPr>
            <p:ph idx="1"/>
          </p:nvPr>
        </p:nvSpPr>
        <p:spPr>
          <a:xfrm>
            <a:off x="838200" y="1502230"/>
            <a:ext cx="10515600" cy="5123858"/>
          </a:xfrm>
        </p:spPr>
        <p:txBody>
          <a:bodyPr>
            <a:normAutofit/>
          </a:bodyPr>
          <a:lstStyle/>
          <a:p>
            <a:pPr marL="0" indent="0">
              <a:buNone/>
            </a:pPr>
            <a:r>
              <a:rPr kumimoji="1" lang="en-US" altLang="ja-JP" dirty="0"/>
              <a:t>DS</a:t>
            </a:r>
            <a:r>
              <a:rPr kumimoji="1" lang="ja-JP" altLang="en-US" dirty="0"/>
              <a:t>設定過程</a:t>
            </a:r>
            <a:endParaRPr lang="en-US" altLang="ja-JP" dirty="0"/>
          </a:p>
          <a:p>
            <a:pPr marL="0" indent="0">
              <a:buNone/>
            </a:pPr>
            <a:r>
              <a:rPr kumimoji="1" lang="ja-JP" altLang="en-US" dirty="0"/>
              <a:t>１</a:t>
            </a:r>
            <a:r>
              <a:rPr kumimoji="1" lang="en-US" altLang="ja-JP" dirty="0"/>
              <a:t>.</a:t>
            </a:r>
            <a:r>
              <a:rPr kumimoji="1" lang="ja-JP" altLang="en-US" dirty="0"/>
              <a:t>水分子を</a:t>
            </a:r>
            <a:r>
              <a:rPr kumimoji="1" lang="en-US" altLang="ja-JP" dirty="0"/>
              <a:t>10</a:t>
            </a:r>
            <a:r>
              <a:rPr kumimoji="1" lang="ja-JP" altLang="en-US" dirty="0"/>
              <a:t>個を配置した。</a:t>
            </a:r>
            <a:endParaRPr kumimoji="1" lang="en-US" altLang="ja-JP" dirty="0"/>
          </a:p>
          <a:p>
            <a:pPr marL="0" indent="0">
              <a:buNone/>
            </a:pPr>
            <a:r>
              <a:rPr lang="ja-JP" altLang="en-US" dirty="0"/>
              <a:t>２</a:t>
            </a:r>
            <a:r>
              <a:rPr lang="en-US" altLang="ja-JP" dirty="0"/>
              <a:t>.</a:t>
            </a:r>
            <a:r>
              <a:rPr lang="ja-JP" altLang="en-US" dirty="0"/>
              <a:t>力場を割り当てた。（</a:t>
            </a:r>
            <a:r>
              <a:rPr lang="en-US" altLang="ja-JP" dirty="0"/>
              <a:t>DS</a:t>
            </a:r>
            <a:r>
              <a:rPr lang="ja-JP" altLang="en-US" dirty="0"/>
              <a:t> </a:t>
            </a:r>
            <a:r>
              <a:rPr lang="en-US" altLang="ja-JP" dirty="0" err="1"/>
              <a:t>CHARMm</a:t>
            </a:r>
            <a:r>
              <a:rPr lang="ja-JP" altLang="en-US" dirty="0"/>
              <a:t>）</a:t>
            </a:r>
            <a:endParaRPr lang="en-US" altLang="ja-JP" dirty="0"/>
          </a:p>
          <a:p>
            <a:pPr marL="0" indent="0">
              <a:buNone/>
            </a:pPr>
            <a:r>
              <a:rPr lang="ja-JP" altLang="en-US" dirty="0"/>
              <a:t>３</a:t>
            </a:r>
            <a:r>
              <a:rPr lang="en-US" altLang="ja-JP" dirty="0"/>
              <a:t>.Solvation</a:t>
            </a:r>
            <a:r>
              <a:rPr lang="ja-JP" altLang="en-US" dirty="0"/>
              <a:t>（溶媒</a:t>
            </a:r>
            <a:r>
              <a:rPr lang="en-US" altLang="ja-JP" dirty="0"/>
              <a:t>,</a:t>
            </a:r>
            <a:r>
              <a:rPr lang="ja-JP" altLang="en-US" dirty="0"/>
              <a:t> 周期境界条件の設定）</a:t>
            </a:r>
            <a:endParaRPr lang="en-US" altLang="ja-JP" dirty="0"/>
          </a:p>
          <a:p>
            <a:pPr marL="0" indent="0">
              <a:buNone/>
            </a:pPr>
            <a:r>
              <a:rPr lang="ja-JP" altLang="en-US" dirty="0"/>
              <a:t>４</a:t>
            </a:r>
            <a:r>
              <a:rPr lang="en-US" altLang="ja-JP" dirty="0"/>
              <a:t>.</a:t>
            </a:r>
            <a:r>
              <a:rPr lang="ja-JP" altLang="en-US" dirty="0"/>
              <a:t>計算ステップの設定を行った。</a:t>
            </a:r>
            <a:endParaRPr lang="en-US" altLang="ja-JP" dirty="0"/>
          </a:p>
          <a:p>
            <a:pPr marL="914400" lvl="1" indent="-514350"/>
            <a:r>
              <a:rPr lang="en-US" altLang="ja-JP" dirty="0"/>
              <a:t>Minimization 	</a:t>
            </a:r>
            <a:r>
              <a:rPr lang="ja-JP" altLang="en-US" dirty="0"/>
              <a:t>：最急降下法によるエネルギー最小化</a:t>
            </a:r>
            <a:endParaRPr lang="en-US" altLang="ja-JP" dirty="0"/>
          </a:p>
          <a:p>
            <a:pPr marL="914400" lvl="1" indent="-514350"/>
            <a:r>
              <a:rPr lang="en-US" altLang="ja-JP" dirty="0"/>
              <a:t>Minimization2</a:t>
            </a:r>
            <a:r>
              <a:rPr lang="ja-JP" altLang="en-US" dirty="0"/>
              <a:t>　　  ：共役勾配法によるエネルギー最小化　</a:t>
            </a:r>
            <a:endParaRPr lang="en-US" altLang="ja-JP" dirty="0"/>
          </a:p>
          <a:p>
            <a:pPr marL="914400" lvl="1" indent="-514350"/>
            <a:r>
              <a:rPr lang="en-US" altLang="ja-JP" dirty="0"/>
              <a:t>Heating		</a:t>
            </a:r>
            <a:r>
              <a:rPr lang="ja-JP" altLang="en-US" dirty="0"/>
              <a:t>：目標温度まで加熱</a:t>
            </a:r>
            <a:endParaRPr lang="en-US" altLang="ja-JP" dirty="0"/>
          </a:p>
          <a:p>
            <a:pPr marL="914400" lvl="1" indent="-514350"/>
            <a:r>
              <a:rPr lang="en-US" altLang="ja-JP" dirty="0"/>
              <a:t>Equilibration	       </a:t>
            </a:r>
            <a:r>
              <a:rPr lang="ja-JP" altLang="en-US" dirty="0"/>
              <a:t>　：昇温後の分子運動の平衡化</a:t>
            </a:r>
            <a:endParaRPr lang="en-US" altLang="ja-JP" dirty="0"/>
          </a:p>
          <a:p>
            <a:pPr marL="914400" lvl="1" indent="-514350"/>
            <a:r>
              <a:rPr lang="en-US" altLang="ja-JP" dirty="0"/>
              <a:t>Production		</a:t>
            </a:r>
            <a:r>
              <a:rPr lang="ja-JP" altLang="en-US" dirty="0"/>
              <a:t>：構造のサンプリング化</a:t>
            </a:r>
            <a:endParaRPr lang="en-US" altLang="ja-JP" dirty="0"/>
          </a:p>
          <a:p>
            <a:pPr marL="0" indent="0">
              <a:buNone/>
            </a:pPr>
            <a:endParaRPr kumimoji="1" lang="en-US" altLang="ja-JP" dirty="0"/>
          </a:p>
        </p:txBody>
      </p:sp>
    </p:spTree>
    <p:extLst>
      <p:ext uri="{BB962C8B-B14F-4D97-AF65-F5344CB8AC3E}">
        <p14:creationId xmlns:p14="http://schemas.microsoft.com/office/powerpoint/2010/main" val="2431275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47F020-724C-4785-AAE2-4606DECC0CF4}"/>
              </a:ext>
            </a:extLst>
          </p:cNvPr>
          <p:cNvSpPr>
            <a:spLocks noGrp="1"/>
          </p:cNvSpPr>
          <p:nvPr>
            <p:ph type="title"/>
          </p:nvPr>
        </p:nvSpPr>
        <p:spPr>
          <a:xfrm>
            <a:off x="838199" y="382247"/>
            <a:ext cx="10515600" cy="1325563"/>
          </a:xfrm>
        </p:spPr>
        <p:txBody>
          <a:bodyPr/>
          <a:lstStyle/>
          <a:p>
            <a:pPr algn="ctr"/>
            <a:r>
              <a:rPr lang="en-US" altLang="ja-JP" dirty="0"/>
              <a:t>CHARMM</a:t>
            </a:r>
            <a:br>
              <a:rPr lang="en-US" altLang="ja-JP" dirty="0"/>
            </a:br>
            <a:r>
              <a:rPr lang="ja-JP" altLang="en-US" sz="3600" dirty="0"/>
              <a:t>（</a:t>
            </a:r>
            <a:r>
              <a:rPr lang="en-US" altLang="ja-JP" sz="3600" b="1" dirty="0">
                <a:solidFill>
                  <a:schemeClr val="accent1"/>
                </a:solidFill>
              </a:rPr>
              <a:t>C</a:t>
            </a:r>
            <a:r>
              <a:rPr lang="en-US" altLang="ja-JP" sz="3600" b="1" dirty="0"/>
              <a:t>hemistry</a:t>
            </a:r>
            <a:r>
              <a:rPr lang="ja-JP" altLang="en-US" sz="3600" b="1" dirty="0"/>
              <a:t> </a:t>
            </a:r>
            <a:r>
              <a:rPr lang="en-US" altLang="ja-JP" sz="3600" b="1" dirty="0">
                <a:solidFill>
                  <a:schemeClr val="accent1"/>
                </a:solidFill>
              </a:rPr>
              <a:t>H</a:t>
            </a:r>
            <a:r>
              <a:rPr lang="en-US" altLang="ja-JP" sz="3600" b="1" dirty="0"/>
              <a:t>arvard</a:t>
            </a:r>
            <a:r>
              <a:rPr lang="ja-JP" altLang="en-US" sz="3600" b="1" dirty="0"/>
              <a:t> </a:t>
            </a:r>
            <a:r>
              <a:rPr lang="en-US" altLang="ja-JP" sz="3600" b="1" dirty="0">
                <a:solidFill>
                  <a:schemeClr val="accent1"/>
                </a:solidFill>
              </a:rPr>
              <a:t>M</a:t>
            </a:r>
            <a:r>
              <a:rPr lang="en-US" altLang="ja-JP" sz="3600" b="1" dirty="0"/>
              <a:t>acromolecular</a:t>
            </a:r>
            <a:r>
              <a:rPr lang="ja-JP" altLang="en-US" sz="3600" b="1" dirty="0"/>
              <a:t> </a:t>
            </a:r>
            <a:r>
              <a:rPr lang="en-US" altLang="ja-JP" sz="3600" b="1" dirty="0">
                <a:solidFill>
                  <a:schemeClr val="accent1"/>
                </a:solidFill>
              </a:rPr>
              <a:t>M</a:t>
            </a:r>
            <a:r>
              <a:rPr lang="en-US" altLang="ja-JP" sz="3600" b="1" dirty="0"/>
              <a:t>echanics</a:t>
            </a:r>
            <a:r>
              <a:rPr lang="ja-JP" altLang="en-US" sz="3600" dirty="0"/>
              <a:t>）</a:t>
            </a:r>
            <a:endParaRPr kumimoji="1" lang="ja-JP" altLang="en-US" dirty="0"/>
          </a:p>
        </p:txBody>
      </p:sp>
      <p:sp>
        <p:nvSpPr>
          <p:cNvPr id="5" name="コンテンツ プレースホルダー 4">
            <a:extLst>
              <a:ext uri="{FF2B5EF4-FFF2-40B4-BE49-F238E27FC236}">
                <a16:creationId xmlns:a16="http://schemas.microsoft.com/office/drawing/2014/main" id="{403C158E-149A-47E8-B4CA-427581FA8BD1}"/>
              </a:ext>
            </a:extLst>
          </p:cNvPr>
          <p:cNvSpPr>
            <a:spLocks noGrp="1"/>
          </p:cNvSpPr>
          <p:nvPr>
            <p:ph idx="1"/>
          </p:nvPr>
        </p:nvSpPr>
        <p:spPr>
          <a:xfrm>
            <a:off x="659731" y="1825625"/>
            <a:ext cx="10872537" cy="3987346"/>
          </a:xfrm>
        </p:spPr>
        <p:txBody>
          <a:bodyPr/>
          <a:lstStyle/>
          <a:p>
            <a:r>
              <a:rPr lang="ja-JP" altLang="en-US" dirty="0"/>
              <a:t>生体分子などのシミュレーションの広く使われている力場</a:t>
            </a:r>
            <a:endParaRPr lang="en-US" altLang="ja-JP" dirty="0"/>
          </a:p>
          <a:p>
            <a:pPr marL="0" indent="0">
              <a:buNone/>
            </a:pPr>
            <a:r>
              <a:rPr kumimoji="1" lang="en-US" altLang="ja-JP" dirty="0"/>
              <a:t>	</a:t>
            </a:r>
            <a:r>
              <a:rPr kumimoji="1" lang="ja-JP" altLang="en-US" dirty="0"/>
              <a:t>商標名：</a:t>
            </a:r>
            <a:r>
              <a:rPr kumimoji="1" lang="en-US" altLang="ja-JP" dirty="0"/>
              <a:t>CHARM</a:t>
            </a:r>
            <a:r>
              <a:rPr kumimoji="1" lang="ja-JP" altLang="en-US" dirty="0" err="1"/>
              <a:t>ｍ</a:t>
            </a:r>
            <a:endParaRPr kumimoji="1" lang="en-US" altLang="ja-JP" dirty="0"/>
          </a:p>
          <a:p>
            <a:pPr marL="0" indent="0">
              <a:buNone/>
            </a:pPr>
            <a:r>
              <a:rPr lang="ja-JP" altLang="en-US" dirty="0"/>
              <a:t>分子の配置座標、構造から原子のエネルギーを決定できる。</a:t>
            </a:r>
            <a:endParaRPr lang="en-US" altLang="ja-JP" dirty="0"/>
          </a:p>
          <a:p>
            <a:pPr marL="0" indent="0">
              <a:buNone/>
            </a:pPr>
            <a:endParaRPr lang="en-US" altLang="ja-JP" dirty="0"/>
          </a:p>
          <a:p>
            <a:pPr marL="0" indent="0">
              <a:buNone/>
            </a:pPr>
            <a:r>
              <a:rPr lang="en-US" altLang="ja-JP" dirty="0"/>
              <a:t>DS </a:t>
            </a:r>
            <a:r>
              <a:rPr lang="en-US" altLang="ja-JP" dirty="0" err="1"/>
              <a:t>CHARMm</a:t>
            </a:r>
            <a:endParaRPr lang="en-US" altLang="ja-JP" dirty="0"/>
          </a:p>
          <a:p>
            <a:pPr marL="0" indent="0">
              <a:buNone/>
            </a:pPr>
            <a:r>
              <a:rPr lang="en-US" altLang="ja-JP" dirty="0"/>
              <a:t>	DS</a:t>
            </a:r>
            <a:r>
              <a:rPr lang="ja-JP" altLang="en-US" dirty="0"/>
              <a:t>内にあるシミュレーションパッケージ。</a:t>
            </a:r>
            <a:endParaRPr lang="en-US" altLang="ja-JP" dirty="0"/>
          </a:p>
          <a:p>
            <a:pPr marL="0" indent="0">
              <a:buNone/>
            </a:pPr>
            <a:r>
              <a:rPr lang="ja-JP" altLang="en-US" dirty="0"/>
              <a:t>振動数、回転障壁、時間依存性動力学的挙動、相互作用エネルギー、局所極小値、コンフォーメンションエネルギーを計算可能</a:t>
            </a:r>
            <a:endParaRPr lang="en-US" altLang="ja-JP" dirty="0"/>
          </a:p>
          <a:p>
            <a:pPr marL="457200" lvl="1" indent="0">
              <a:buNone/>
            </a:pPr>
            <a:endParaRPr lang="en-US" altLang="ja-JP"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F2E9C19-BEDE-4746-A748-D40E27547CCD}"/>
                  </a:ext>
                </a:extLst>
              </p:cNvPr>
              <p:cNvSpPr txBox="1"/>
              <p:nvPr/>
            </p:nvSpPr>
            <p:spPr>
              <a:xfrm>
                <a:off x="1334209" y="5929455"/>
                <a:ext cx="9237657" cy="7648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100" i="1" smtClean="0">
                              <a:latin typeface="Cambria Math" panose="02040503050406030204" pitchFamily="18" charset="0"/>
                            </a:rPr>
                          </m:ctrlPr>
                        </m:sSubPr>
                        <m:e>
                          <m:r>
                            <a:rPr kumimoji="1" lang="en-US" altLang="ja-JP" sz="2100" b="0" i="1" smtClean="0">
                              <a:latin typeface="Cambria Math"/>
                            </a:rPr>
                            <m:t>𝐸</m:t>
                          </m:r>
                        </m:e>
                        <m:sub>
                          <m:r>
                            <a:rPr kumimoji="1" lang="en-US" altLang="ja-JP" sz="2100" b="0" i="1" smtClean="0">
                              <a:latin typeface="Cambria Math"/>
                            </a:rPr>
                            <m:t>𝐶𝐻𝐴𝑅𝑀𝑚</m:t>
                          </m:r>
                        </m:sub>
                      </m:sSub>
                      <m:r>
                        <a:rPr kumimoji="1" lang="en-US" altLang="ja-JP" sz="2100" b="0" i="1" smtClean="0">
                          <a:latin typeface="Cambria Math"/>
                        </a:rPr>
                        <m:t>=</m:t>
                      </m:r>
                      <m:sSub>
                        <m:sSubPr>
                          <m:ctrlPr>
                            <a:rPr kumimoji="1" lang="en-US" altLang="ja-JP" sz="2100" b="0" i="1" smtClean="0">
                              <a:latin typeface="Cambria Math" panose="02040503050406030204" pitchFamily="18" charset="0"/>
                            </a:rPr>
                          </m:ctrlPr>
                        </m:sSubPr>
                        <m:e>
                          <m:r>
                            <a:rPr kumimoji="1" lang="en-US" altLang="ja-JP" sz="2100" b="0" i="1" smtClean="0">
                              <a:latin typeface="Cambria Math"/>
                            </a:rPr>
                            <m:t>𝐸</m:t>
                          </m:r>
                        </m:e>
                        <m:sub>
                          <m:r>
                            <a:rPr kumimoji="1" lang="en-US" altLang="ja-JP" sz="2100" b="0" i="1" smtClean="0">
                              <a:latin typeface="Cambria Math"/>
                            </a:rPr>
                            <m:t>𝑏𝑜𝑛𝑑</m:t>
                          </m:r>
                        </m:sub>
                      </m:sSub>
                      <m:r>
                        <a:rPr kumimoji="1" lang="en-US" altLang="ja-JP" sz="2100" b="0" i="1" smtClean="0">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𝑎𝑛𝑔𝑙𝑒</m:t>
                          </m:r>
                        </m:sub>
                      </m:sSub>
                      <m:r>
                        <a:rPr lang="en-US" altLang="ja-JP" sz="2100" b="0" i="1" smtClean="0">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i="1">
                              <a:latin typeface="Cambria Math"/>
                            </a:rPr>
                            <m:t>𝑈𝑟𝑒𝑦</m:t>
                          </m:r>
                          <m:r>
                            <a:rPr lang="en-US" altLang="ja-JP" sz="2100" i="1">
                              <a:latin typeface="Cambria Math"/>
                            </a:rPr>
                            <m:t>−</m:t>
                          </m:r>
                          <m:r>
                            <a:rPr lang="en-US" altLang="ja-JP" sz="2100" i="1">
                              <a:latin typeface="Cambria Math"/>
                            </a:rPr>
                            <m:t>𝐵𝑟𝑎𝑑𝑙𝑒𝑦</m:t>
                          </m:r>
                        </m:sub>
                      </m:sSub>
                      <m:r>
                        <a:rPr lang="en-US" altLang="ja-JP" sz="2100" i="1">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i="1">
                              <a:latin typeface="Cambria Math"/>
                            </a:rPr>
                            <m:t>𝑡𝑜𝑟𝑠𝑖𝑜𝑛</m:t>
                          </m:r>
                        </m:sub>
                      </m:sSub>
                      <m:r>
                        <a:rPr lang="en-US" altLang="ja-JP" sz="2100" b="0" i="1" smtClean="0">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𝑖𝑚𝑝𝑟𝑜𝑝𝑒𝑟</m:t>
                          </m:r>
                        </m:sub>
                      </m:sSub>
                      <m:r>
                        <a:rPr lang="en-US" altLang="ja-JP" sz="2100" i="1">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𝑛𝑜𝑛𝑏𝑜𝑛𝑑</m:t>
                          </m:r>
                        </m:sub>
                      </m:sSub>
                    </m:oMath>
                  </m:oMathPara>
                </a14:m>
                <a:endParaRPr lang="en-US" altLang="ja-JP" sz="2100" i="1" dirty="0">
                  <a:latin typeface="Cambria Math"/>
                </a:endParaRPr>
              </a:p>
              <a:p>
                <a:r>
                  <a:rPr lang="en-US" altLang="ja-JP" sz="2100" dirty="0"/>
                  <a:t> </a:t>
                </a:r>
                <a14:m>
                  <m:oMath xmlns:m="http://schemas.openxmlformats.org/officeDocument/2006/math">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𝑛𝑜𝑛𝑏𝑜𝑛𝑑</m:t>
                        </m:r>
                      </m:sub>
                    </m:sSub>
                    <m:r>
                      <a:rPr lang="en-US" altLang="ja-JP" sz="2100" b="0" i="1" smtClean="0">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𝑣𝑎𝑛</m:t>
                        </m:r>
                        <m:r>
                          <a:rPr lang="en-US" altLang="ja-JP" sz="2100" b="0" i="1" smtClean="0">
                            <a:latin typeface="Cambria Math"/>
                          </a:rPr>
                          <m:t>−</m:t>
                        </m:r>
                        <m:r>
                          <a:rPr lang="en-US" altLang="ja-JP" sz="2100" b="0" i="1" smtClean="0">
                            <a:latin typeface="Cambria Math"/>
                          </a:rPr>
                          <m:t>𝑑𝑒𝑟</m:t>
                        </m:r>
                        <m:r>
                          <a:rPr lang="en-US" altLang="ja-JP" sz="2100" b="0" i="1" smtClean="0">
                            <a:latin typeface="Cambria Math"/>
                          </a:rPr>
                          <m:t>−</m:t>
                        </m:r>
                        <m:r>
                          <a:rPr lang="en-US" altLang="ja-JP" sz="2100" b="0" i="1" smtClean="0">
                            <a:latin typeface="Cambria Math"/>
                          </a:rPr>
                          <m:t>𝑊𝑎𝑎𝑙𝑠</m:t>
                        </m:r>
                      </m:sub>
                    </m:sSub>
                    <m:r>
                      <a:rPr lang="en-US" altLang="ja-JP" sz="2100" i="1">
                        <a:latin typeface="Cambria Math"/>
                      </a:rPr>
                      <m:t>+</m:t>
                    </m:r>
                    <m:sSub>
                      <m:sSubPr>
                        <m:ctrlPr>
                          <a:rPr lang="en-US" altLang="ja-JP" sz="2100" i="1">
                            <a:latin typeface="Cambria Math" panose="02040503050406030204" pitchFamily="18" charset="0"/>
                          </a:rPr>
                        </m:ctrlPr>
                      </m:sSubPr>
                      <m:e>
                        <m:r>
                          <a:rPr lang="en-US" altLang="ja-JP" sz="2100" i="1">
                            <a:latin typeface="Cambria Math"/>
                          </a:rPr>
                          <m:t>𝐸</m:t>
                        </m:r>
                      </m:e>
                      <m:sub>
                        <m:r>
                          <a:rPr lang="en-US" altLang="ja-JP" sz="2100" b="0" i="1" smtClean="0">
                            <a:latin typeface="Cambria Math"/>
                          </a:rPr>
                          <m:t>𝑒𝑙𝑒𝑐𝑠𝑡𝑎𝑡𝑖𝑐</m:t>
                        </m:r>
                      </m:sub>
                    </m:sSub>
                  </m:oMath>
                </a14:m>
                <a:endParaRPr lang="en-US" altLang="ja-JP" sz="2100" dirty="0"/>
              </a:p>
            </p:txBody>
          </p:sp>
        </mc:Choice>
        <mc:Fallback xmlns="">
          <p:sp>
            <p:nvSpPr>
              <p:cNvPr id="4" name="テキスト ボックス 3">
                <a:extLst>
                  <a:ext uri="{FF2B5EF4-FFF2-40B4-BE49-F238E27FC236}">
                    <a16:creationId xmlns:a16="http://schemas.microsoft.com/office/drawing/2014/main" id="{FF2E9C19-BEDE-4746-A748-D40E27547CCD}"/>
                  </a:ext>
                </a:extLst>
              </p:cNvPr>
              <p:cNvSpPr txBox="1">
                <a:spLocks noRot="1" noChangeAspect="1" noMove="1" noResize="1" noEditPoints="1" noAdjustHandles="1" noChangeArrowheads="1" noChangeShapeType="1" noTextEdit="1"/>
              </p:cNvSpPr>
              <p:nvPr/>
            </p:nvSpPr>
            <p:spPr>
              <a:xfrm>
                <a:off x="1334209" y="5929455"/>
                <a:ext cx="9237657" cy="764889"/>
              </a:xfrm>
              <a:prstGeom prst="rect">
                <a:avLst/>
              </a:prstGeom>
              <a:blipFill>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1629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226412" y="177551"/>
            <a:ext cx="11739176" cy="1041331"/>
          </a:xfrm>
        </p:spPr>
        <p:txBody>
          <a:bodyPr/>
          <a:lstStyle/>
          <a:p>
            <a:pPr algn="ctr"/>
            <a:r>
              <a:rPr lang="ja-JP" altLang="en-US" dirty="0"/>
              <a:t>シミュレーション条件</a:t>
            </a:r>
            <a:endParaRPr kumimoji="1" lang="ja-JP" altLang="en-US" dirty="0"/>
          </a:p>
        </p:txBody>
      </p:sp>
      <p:sp>
        <p:nvSpPr>
          <p:cNvPr id="3" name="コンテンツ プレースホルダー 2"/>
          <p:cNvSpPr>
            <a:spLocks noGrp="1"/>
          </p:cNvSpPr>
          <p:nvPr>
            <p:ph idx="1"/>
          </p:nvPr>
        </p:nvSpPr>
        <p:spPr>
          <a:xfrm>
            <a:off x="980505" y="1426646"/>
            <a:ext cx="5242735" cy="3549061"/>
          </a:xfrm>
        </p:spPr>
        <p:txBody>
          <a:bodyPr>
            <a:normAutofit/>
          </a:bodyPr>
          <a:lstStyle/>
          <a:p>
            <a:pPr marL="0" indent="0">
              <a:buNone/>
            </a:pPr>
            <a:r>
              <a:rPr lang="ja-JP" altLang="en-US" dirty="0"/>
              <a:t>水分子を</a:t>
            </a:r>
            <a:r>
              <a:rPr lang="en-US" altLang="ja-JP" dirty="0"/>
              <a:t>10</a:t>
            </a:r>
            <a:r>
              <a:rPr lang="ja-JP" altLang="en-US" dirty="0"/>
              <a:t>個抽出して追跡</a:t>
            </a:r>
            <a:endParaRPr lang="en-US" altLang="ja-JP" dirty="0"/>
          </a:p>
          <a:p>
            <a:r>
              <a:rPr lang="en-US" altLang="ja-JP" dirty="0"/>
              <a:t>Production</a:t>
            </a:r>
          </a:p>
          <a:p>
            <a:pPr lvl="1"/>
            <a:r>
              <a:rPr lang="en-US" altLang="ja-JP" dirty="0"/>
              <a:t>Simulation Time 10[</a:t>
            </a:r>
            <a:r>
              <a:rPr lang="en-US" altLang="ja-JP" dirty="0" err="1"/>
              <a:t>ps</a:t>
            </a:r>
            <a:r>
              <a:rPr lang="en-US" altLang="ja-JP" dirty="0"/>
              <a:t>]</a:t>
            </a:r>
            <a:endParaRPr lang="en-US" altLang="ja-JP" dirty="0">
              <a:solidFill>
                <a:schemeClr val="accent2">
                  <a:lumMod val="75000"/>
                </a:schemeClr>
              </a:solidFill>
            </a:endParaRPr>
          </a:p>
          <a:p>
            <a:pPr lvl="1"/>
            <a:r>
              <a:rPr lang="en-US" altLang="ja-JP" dirty="0"/>
              <a:t>Time Step: 0.00</a:t>
            </a:r>
            <a:r>
              <a:rPr lang="ja-JP" altLang="en-US" dirty="0"/>
              <a:t>２</a:t>
            </a:r>
            <a:r>
              <a:rPr lang="en-US" altLang="ja-JP" dirty="0"/>
              <a:t>[</a:t>
            </a:r>
            <a:r>
              <a:rPr lang="en-US" altLang="ja-JP" dirty="0" err="1"/>
              <a:t>ps</a:t>
            </a:r>
            <a:r>
              <a:rPr lang="en-US" altLang="ja-JP" dirty="0"/>
              <a:t>]</a:t>
            </a:r>
          </a:p>
          <a:p>
            <a:pPr lvl="1"/>
            <a:r>
              <a:rPr lang="en-US" altLang="ja-JP" dirty="0"/>
              <a:t>Save Results Interval : 0.1[</a:t>
            </a:r>
            <a:r>
              <a:rPr lang="en-US" altLang="ja-JP" dirty="0" err="1"/>
              <a:t>ps</a:t>
            </a:r>
            <a:r>
              <a:rPr lang="en-US" altLang="ja-JP" dirty="0"/>
              <a:t>]</a:t>
            </a:r>
          </a:p>
          <a:p>
            <a:pPr lvl="1"/>
            <a:r>
              <a:rPr lang="en-US" altLang="ja-JP" dirty="0"/>
              <a:t>type: NPT</a:t>
            </a:r>
          </a:p>
          <a:p>
            <a:pPr marL="457200" lvl="1" indent="0">
              <a:buNone/>
            </a:pPr>
            <a:r>
              <a:rPr lang="ja-JP" altLang="en-US" dirty="0"/>
              <a:t>分子数</a:t>
            </a:r>
            <a:r>
              <a:rPr lang="en-US" altLang="ja-JP" dirty="0"/>
              <a:t>273</a:t>
            </a:r>
            <a:r>
              <a:rPr lang="ja-JP" altLang="en-US" dirty="0"/>
              <a:t>個</a:t>
            </a:r>
            <a:r>
              <a:rPr lang="en-US" altLang="ja-JP" dirty="0"/>
              <a:t>, </a:t>
            </a:r>
            <a:r>
              <a:rPr lang="ja-JP" altLang="en-US" dirty="0"/>
              <a:t>圧力</a:t>
            </a:r>
            <a:r>
              <a:rPr lang="en-US" altLang="ja-JP" dirty="0"/>
              <a:t>:1atm, </a:t>
            </a:r>
          </a:p>
          <a:p>
            <a:pPr marL="457200" lvl="1" indent="0">
              <a:buNone/>
            </a:pPr>
            <a:r>
              <a:rPr lang="ja-JP" altLang="en-US" dirty="0"/>
              <a:t>温度</a:t>
            </a:r>
            <a:r>
              <a:rPr lang="en-US" altLang="ja-JP" dirty="0"/>
              <a:t>300K</a:t>
            </a:r>
          </a:p>
        </p:txBody>
      </p:sp>
      <p:sp>
        <p:nvSpPr>
          <p:cNvPr id="9" name="テキスト ボックス 8"/>
          <p:cNvSpPr txBox="1"/>
          <p:nvPr/>
        </p:nvSpPr>
        <p:spPr>
          <a:xfrm>
            <a:off x="4099048" y="5565758"/>
            <a:ext cx="5358315" cy="830997"/>
          </a:xfrm>
          <a:prstGeom prst="rect">
            <a:avLst/>
          </a:prstGeom>
          <a:noFill/>
        </p:spPr>
        <p:txBody>
          <a:bodyPr wrap="square" rtlCol="0">
            <a:spAutoFit/>
          </a:bodyPr>
          <a:lstStyle/>
          <a:p>
            <a:r>
              <a:rPr lang="en-US" altLang="ja-JP" sz="2400" dirty="0"/>
              <a:t>10[</a:t>
            </a:r>
            <a:r>
              <a:rPr lang="en-US" altLang="ja-JP" sz="2400" dirty="0" err="1"/>
              <a:t>ps</a:t>
            </a:r>
            <a:r>
              <a:rPr lang="en-US" altLang="ja-JP" sz="2400" dirty="0"/>
              <a:t>]</a:t>
            </a:r>
            <a:r>
              <a:rPr lang="ja-JP" altLang="en-US" sz="2400" dirty="0"/>
              <a:t>間を</a:t>
            </a:r>
            <a:r>
              <a:rPr lang="en-US" altLang="ja-JP" sz="2400" dirty="0"/>
              <a:t>0.0</a:t>
            </a:r>
            <a:r>
              <a:rPr lang="ja-JP" altLang="en-US" sz="2400" dirty="0"/>
              <a:t>０</a:t>
            </a:r>
            <a:r>
              <a:rPr lang="en-US" altLang="ja-JP" sz="2400" dirty="0"/>
              <a:t>2[</a:t>
            </a:r>
            <a:r>
              <a:rPr lang="en-US" altLang="ja-JP" sz="2400" dirty="0" err="1"/>
              <a:t>ps</a:t>
            </a:r>
            <a:r>
              <a:rPr lang="en-US" altLang="ja-JP" sz="2400" dirty="0"/>
              <a:t>]</a:t>
            </a:r>
            <a:r>
              <a:rPr lang="ja-JP" altLang="en-US" sz="2400" dirty="0"/>
              <a:t>間隔で計算し、</a:t>
            </a:r>
            <a:r>
              <a:rPr lang="en-US" altLang="ja-JP" sz="2400" dirty="0"/>
              <a:t>0.1[</a:t>
            </a:r>
            <a:r>
              <a:rPr lang="en-US" altLang="ja-JP" sz="2400" dirty="0" err="1"/>
              <a:t>ps</a:t>
            </a:r>
            <a:r>
              <a:rPr lang="en-US" altLang="ja-JP" sz="2400" dirty="0"/>
              <a:t>]</a:t>
            </a:r>
            <a:r>
              <a:rPr lang="ja-JP" altLang="en-US" sz="2400" dirty="0"/>
              <a:t>毎に位置座標を記録した。</a:t>
            </a:r>
            <a:endParaRPr lang="en-US" altLang="ja-JP" sz="2400" dirty="0"/>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94453A4-3255-4E80-9336-9718AAD0AC10}"/>
                  </a:ext>
                </a:extLst>
              </p:cNvPr>
              <p:cNvSpPr txBox="1"/>
              <p:nvPr/>
            </p:nvSpPr>
            <p:spPr>
              <a:xfrm>
                <a:off x="6778206" y="1538371"/>
                <a:ext cx="5187381" cy="2757550"/>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t>周期境界条件</a:t>
                </a:r>
                <a:endParaRPr lang="ja-JP" altLang="en-US" sz="2400" dirty="0"/>
              </a:p>
              <a:p>
                <a:r>
                  <a:rPr lang="ja-JP" altLang="en-US" sz="2400" dirty="0"/>
                  <a:t>          セル形状：</a:t>
                </a:r>
                <a:r>
                  <a:rPr lang="en-US" altLang="ja-JP" sz="2400" dirty="0"/>
                  <a:t>Cubic</a:t>
                </a:r>
                <a:r>
                  <a:rPr lang="ja-JP" altLang="en-US" sz="2400" dirty="0"/>
                  <a:t>（立方体）</a:t>
                </a:r>
                <a:endParaRPr lang="en-US" altLang="ja-JP" sz="2400" dirty="0"/>
              </a:p>
              <a:p>
                <a:r>
                  <a:rPr lang="en-US" altLang="ja-JP" sz="2400" dirty="0"/>
                  <a:t>	</a:t>
                </a:r>
                <a:r>
                  <a:rPr lang="ja-JP" altLang="en-US" sz="2400" dirty="0"/>
                  <a:t>体積：</a:t>
                </a:r>
                <a:r>
                  <a:rPr lang="en-US" altLang="ja-JP" sz="2400" dirty="0"/>
                  <a:t>8,292.39 </a:t>
                </a:r>
                <a14:m>
                  <m:oMath xmlns:m="http://schemas.openxmlformats.org/officeDocument/2006/math">
                    <m:sSup>
                      <m:sSupPr>
                        <m:ctrlPr>
                          <a:rPr lang="en-US" altLang="ja-JP" sz="2400" i="1">
                            <a:latin typeface="Cambria Math" panose="02040503050406030204" pitchFamily="18" charset="0"/>
                          </a:rPr>
                        </m:ctrlPr>
                      </m:sSupPr>
                      <m:e>
                        <m:r>
                          <a:rPr lang="en-US" altLang="ja-JP" sz="2400" i="1">
                            <a:latin typeface="Cambria Math" panose="02040503050406030204" pitchFamily="18" charset="0"/>
                          </a:rPr>
                          <m:t>Å</m:t>
                        </m:r>
                      </m:e>
                      <m:sup>
                        <m:r>
                          <a:rPr lang="en-US" altLang="ja-JP" sz="2400" i="1">
                            <a:latin typeface="Cambria Math" panose="02040503050406030204" pitchFamily="18" charset="0"/>
                          </a:rPr>
                          <m:t>3</m:t>
                        </m:r>
                      </m:sup>
                    </m:sSup>
                  </m:oMath>
                </a14:m>
                <a:endParaRPr lang="ja-JP" altLang="en-US" sz="2400" dirty="0"/>
              </a:p>
              <a:p>
                <a:pPr marL="342900" indent="-342900">
                  <a:buFont typeface="Arial" panose="020B0604020202020204" pitchFamily="34" charset="0"/>
                  <a:buChar char="•"/>
                </a:pPr>
                <a:r>
                  <a:rPr lang="ja-JP" altLang="en-US" sz="2400" dirty="0"/>
                  <a:t>近似・効率化</a:t>
                </a:r>
              </a:p>
              <a:p>
                <a:r>
                  <a:rPr lang="ja-JP" altLang="en-US" sz="2400" dirty="0"/>
                  <a:t>   　    </a:t>
                </a:r>
                <a:r>
                  <a:rPr lang="en-US" altLang="ja-JP" sz="2400" dirty="0"/>
                  <a:t>Particle Mesh Ewald</a:t>
                </a:r>
              </a:p>
              <a:p>
                <a:r>
                  <a:rPr lang="ja-JP" altLang="en-US" sz="2400" dirty="0"/>
                  <a:t>   　    </a:t>
                </a:r>
                <a:r>
                  <a:rPr lang="en-US" altLang="ja-JP" sz="2400" dirty="0"/>
                  <a:t>SHAKE</a:t>
                </a:r>
                <a:r>
                  <a:rPr lang="ja-JP" altLang="en-US" sz="2400" dirty="0"/>
                  <a:t>法</a:t>
                </a:r>
              </a:p>
              <a:p>
                <a:pPr marL="342900" indent="-342900">
                  <a:buFont typeface="Arial" panose="020B0604020202020204" pitchFamily="34" charset="0"/>
                  <a:buChar char="•"/>
                </a:pPr>
                <a:r>
                  <a:rPr lang="ja-JP" altLang="en-US" sz="2400" dirty="0"/>
                  <a:t>力場：</a:t>
                </a:r>
                <a:r>
                  <a:rPr lang="en-US" altLang="ja-JP" sz="2400" dirty="0"/>
                  <a:t>DS </a:t>
                </a:r>
                <a:r>
                  <a:rPr lang="en-US" altLang="ja-JP" sz="2400" dirty="0" err="1"/>
                  <a:t>CHARMm</a:t>
                </a:r>
                <a:endParaRPr kumimoji="1" lang="ja-JP" altLang="en-US" sz="2400" dirty="0"/>
              </a:p>
            </p:txBody>
          </p:sp>
        </mc:Choice>
        <mc:Fallback xmlns="">
          <p:sp>
            <p:nvSpPr>
              <p:cNvPr id="4" name="テキスト ボックス 3">
                <a:extLst>
                  <a:ext uri="{FF2B5EF4-FFF2-40B4-BE49-F238E27FC236}">
                    <a16:creationId xmlns:a16="http://schemas.microsoft.com/office/drawing/2014/main" id="{094453A4-3255-4E80-9336-9718AAD0AC10}"/>
                  </a:ext>
                </a:extLst>
              </p:cNvPr>
              <p:cNvSpPr txBox="1">
                <a:spLocks noRot="1" noChangeAspect="1" noMove="1" noResize="1" noEditPoints="1" noAdjustHandles="1" noChangeArrowheads="1" noChangeShapeType="1" noTextEdit="1"/>
              </p:cNvSpPr>
              <p:nvPr/>
            </p:nvSpPr>
            <p:spPr>
              <a:xfrm>
                <a:off x="6778206" y="1538371"/>
                <a:ext cx="5187381" cy="2757550"/>
              </a:xfrm>
              <a:prstGeom prst="rect">
                <a:avLst/>
              </a:prstGeom>
              <a:blipFill>
                <a:blip r:embed="rId3"/>
                <a:stretch>
                  <a:fillRect l="-2115" t="-1987" b="-3974"/>
                </a:stretch>
              </a:blipFill>
            </p:spPr>
            <p:txBody>
              <a:bodyPr/>
              <a:lstStyle/>
              <a:p>
                <a:r>
                  <a:rPr lang="ja-JP" altLang="en-US">
                    <a:noFill/>
                  </a:rPr>
                  <a:t> </a:t>
                </a:r>
              </a:p>
            </p:txBody>
          </p:sp>
        </mc:Fallback>
      </mc:AlternateContent>
      <p:sp>
        <p:nvSpPr>
          <p:cNvPr id="5" name="矢印: 下 4">
            <a:extLst>
              <a:ext uri="{FF2B5EF4-FFF2-40B4-BE49-F238E27FC236}">
                <a16:creationId xmlns:a16="http://schemas.microsoft.com/office/drawing/2014/main" id="{9E87C2BF-44ED-4A55-8F4C-88EFCA1D473F}"/>
              </a:ext>
            </a:extLst>
          </p:cNvPr>
          <p:cNvSpPr/>
          <p:nvPr/>
        </p:nvSpPr>
        <p:spPr>
          <a:xfrm>
            <a:off x="5668274" y="4295921"/>
            <a:ext cx="1109932" cy="8041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51171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3D3292-FFB9-41E5-8F61-00D1F962F004}"/>
              </a:ext>
            </a:extLst>
          </p:cNvPr>
          <p:cNvSpPr>
            <a:spLocks noGrp="1"/>
          </p:cNvSpPr>
          <p:nvPr>
            <p:ph type="title"/>
          </p:nvPr>
        </p:nvSpPr>
        <p:spPr>
          <a:xfrm>
            <a:off x="838200" y="228848"/>
            <a:ext cx="10515600" cy="826771"/>
          </a:xfrm>
        </p:spPr>
        <p:txBody>
          <a:bodyPr/>
          <a:lstStyle/>
          <a:p>
            <a:pPr algn="ctr"/>
            <a:r>
              <a:rPr kumimoji="1" lang="ja-JP" altLang="en-US" dirty="0"/>
              <a:t>ＭＤ結果</a:t>
            </a:r>
          </a:p>
        </p:txBody>
      </p:sp>
      <p:pic>
        <p:nvPicPr>
          <p:cNvPr id="6" name="bandicam 2019-07-01 10-49-20-550">
            <a:hlinkClick r:id="" action="ppaction://media"/>
            <a:extLst>
              <a:ext uri="{FF2B5EF4-FFF2-40B4-BE49-F238E27FC236}">
                <a16:creationId xmlns:a16="http://schemas.microsoft.com/office/drawing/2014/main" id="{3AC83510-A6E2-4000-849D-E2961EC5B5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55282" y="1055619"/>
            <a:ext cx="8681436" cy="4973003"/>
          </a:xfrm>
          <a:prstGeom prst="rect">
            <a:avLst/>
          </a:prstGeom>
          <a:solidFill>
            <a:srgbClr val="FFFFFF">
              <a:shade val="85000"/>
            </a:srgbClr>
          </a:solidFill>
          <a:ln w="88900" cap="sq">
            <a:solidFill>
              <a:srgbClr val="FFFFFF"/>
            </a:solidFill>
            <a:prstDash val="solid"/>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4304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7A44F6-EA3A-43C8-AC24-123B8332CEF7}"/>
              </a:ext>
            </a:extLst>
          </p:cNvPr>
          <p:cNvSpPr>
            <a:spLocks noGrp="1"/>
          </p:cNvSpPr>
          <p:nvPr>
            <p:ph type="title"/>
          </p:nvPr>
        </p:nvSpPr>
        <p:spPr>
          <a:xfrm>
            <a:off x="838200" y="0"/>
            <a:ext cx="10515600" cy="1325563"/>
          </a:xfrm>
        </p:spPr>
        <p:txBody>
          <a:bodyPr/>
          <a:lstStyle/>
          <a:p>
            <a:pPr algn="ctr"/>
            <a:r>
              <a:rPr kumimoji="1" lang="en-US" altLang="ja-JP" dirty="0"/>
              <a:t>VMD</a:t>
            </a:r>
            <a:r>
              <a:rPr kumimoji="1" lang="ja-JP" altLang="en-US" dirty="0"/>
              <a:t>結果</a:t>
            </a:r>
          </a:p>
        </p:txBody>
      </p:sp>
      <p:pic>
        <p:nvPicPr>
          <p:cNvPr id="4" name="コンテンツ プレースホルダー 3">
            <a:extLst>
              <a:ext uri="{FF2B5EF4-FFF2-40B4-BE49-F238E27FC236}">
                <a16:creationId xmlns:a16="http://schemas.microsoft.com/office/drawing/2014/main" id="{AE03E820-EBEC-4D1F-AAF1-AF4EB346F8F7}"/>
              </a:ext>
            </a:extLst>
          </p:cNvPr>
          <p:cNvPicPr>
            <a:picLocks noGrp="1" noChangeAspect="1"/>
          </p:cNvPicPr>
          <p:nvPr>
            <p:ph idx="1"/>
          </p:nvPr>
        </p:nvPicPr>
        <p:blipFill rotWithShape="1">
          <a:blip r:embed="rId2"/>
          <a:srcRect l="8885" t="3118" r="18973" b="5820"/>
          <a:stretch/>
        </p:blipFill>
        <p:spPr>
          <a:xfrm>
            <a:off x="2902224" y="1071832"/>
            <a:ext cx="6612836" cy="5216988"/>
          </a:xfrm>
          <a:prstGeom prst="rect">
            <a:avLst/>
          </a:prstGeom>
        </p:spPr>
      </p:pic>
    </p:spTree>
    <p:extLst>
      <p:ext uri="{BB962C8B-B14F-4D97-AF65-F5344CB8AC3E}">
        <p14:creationId xmlns:p14="http://schemas.microsoft.com/office/powerpoint/2010/main" val="2551454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9123DC-7099-4592-8E41-CF4826EEC452}"/>
              </a:ext>
            </a:extLst>
          </p:cNvPr>
          <p:cNvSpPr>
            <a:spLocks noGrp="1"/>
          </p:cNvSpPr>
          <p:nvPr>
            <p:ph type="title"/>
          </p:nvPr>
        </p:nvSpPr>
        <p:spPr>
          <a:xfrm>
            <a:off x="425116" y="136358"/>
            <a:ext cx="11341768" cy="1325563"/>
          </a:xfrm>
        </p:spPr>
        <p:txBody>
          <a:bodyPr/>
          <a:lstStyle/>
          <a:p>
            <a:r>
              <a:rPr lang="ja-JP" altLang="en-US" dirty="0"/>
              <a:t>分子動力学（</a:t>
            </a:r>
            <a:r>
              <a:rPr lang="en-US" altLang="ja-JP" dirty="0"/>
              <a:t>molecular dynamics</a:t>
            </a:r>
            <a:r>
              <a:rPr lang="ja-JP" altLang="en-US" dirty="0"/>
              <a:t>）法</a:t>
            </a:r>
            <a:r>
              <a:rPr kumimoji="1" lang="ja-JP" altLang="en-US" dirty="0"/>
              <a:t>とは</a:t>
            </a:r>
          </a:p>
        </p:txBody>
      </p:sp>
      <p:sp>
        <p:nvSpPr>
          <p:cNvPr id="3" name="コンテンツ プレースホルダー 2">
            <a:extLst>
              <a:ext uri="{FF2B5EF4-FFF2-40B4-BE49-F238E27FC236}">
                <a16:creationId xmlns:a16="http://schemas.microsoft.com/office/drawing/2014/main" id="{9BF5F831-8F03-40D6-B1C9-ED50EB55A079}"/>
              </a:ext>
            </a:extLst>
          </p:cNvPr>
          <p:cNvSpPr>
            <a:spLocks noGrp="1"/>
          </p:cNvSpPr>
          <p:nvPr>
            <p:ph idx="1"/>
          </p:nvPr>
        </p:nvSpPr>
        <p:spPr>
          <a:xfrm>
            <a:off x="645695" y="1331495"/>
            <a:ext cx="10515600" cy="5101389"/>
          </a:xfrm>
        </p:spPr>
        <p:txBody>
          <a:bodyPr>
            <a:normAutofit/>
          </a:bodyPr>
          <a:lstStyle/>
          <a:p>
            <a:pPr marL="0" indent="0">
              <a:buNone/>
            </a:pPr>
            <a:r>
              <a:rPr lang="ja-JP" altLang="en-US" b="1" dirty="0"/>
              <a:t>Ｍ</a:t>
            </a:r>
            <a:r>
              <a:rPr lang="en-US" altLang="ja-JP" b="1" dirty="0" err="1"/>
              <a:t>olecular</a:t>
            </a:r>
            <a:r>
              <a:rPr lang="en-US" altLang="ja-JP" b="1" dirty="0"/>
              <a:t> dynamics</a:t>
            </a:r>
            <a:r>
              <a:rPr lang="ja-JP" altLang="en-US" b="1" dirty="0"/>
              <a:t>法（以降ＭＤ）</a:t>
            </a:r>
            <a:endParaRPr lang="en-US" altLang="ja-JP" b="1" dirty="0"/>
          </a:p>
          <a:p>
            <a:pPr marL="0" indent="0">
              <a:buNone/>
            </a:pPr>
            <a:r>
              <a:rPr lang="ja-JP" altLang="en-US" sz="2400" dirty="0"/>
              <a:t>・</a:t>
            </a:r>
            <a:r>
              <a:rPr lang="ja-JP" altLang="en-US" b="1" dirty="0"/>
              <a:t>コンピュータシミュレーションを用いた研究法の一つ。</a:t>
            </a:r>
            <a:endParaRPr lang="en-US" altLang="ja-JP" b="1" dirty="0"/>
          </a:p>
          <a:p>
            <a:pPr marL="0" indent="0">
              <a:buNone/>
            </a:pPr>
            <a:r>
              <a:rPr lang="en-US" altLang="ja-JP" b="1" dirty="0"/>
              <a:t>	</a:t>
            </a:r>
            <a:r>
              <a:rPr lang="ja-JP" altLang="en-US" dirty="0"/>
              <a:t>１</a:t>
            </a:r>
            <a:r>
              <a:rPr lang="en-US" altLang="ja-JP" dirty="0"/>
              <a:t>.</a:t>
            </a:r>
            <a:r>
              <a:rPr lang="ja-JP" altLang="en-US" dirty="0"/>
              <a:t>　分子に初期条件（位置、速度）を与える</a:t>
            </a:r>
            <a:endParaRPr lang="en-US" altLang="ja-JP" dirty="0"/>
          </a:p>
          <a:p>
            <a:pPr marL="0" indent="0">
              <a:buNone/>
            </a:pPr>
            <a:r>
              <a:rPr lang="en-US" altLang="ja-JP" dirty="0"/>
              <a:t>          2.</a:t>
            </a:r>
            <a:r>
              <a:rPr lang="ja-JP" altLang="en-US" dirty="0"/>
              <a:t>　分子間相互作用を計算</a:t>
            </a:r>
            <a:endParaRPr lang="en-US" altLang="ja-JP" dirty="0"/>
          </a:p>
          <a:p>
            <a:pPr marL="0" indent="0">
              <a:buNone/>
            </a:pPr>
            <a:r>
              <a:rPr lang="en-US" altLang="ja-JP" dirty="0"/>
              <a:t>	</a:t>
            </a:r>
            <a:r>
              <a:rPr lang="ja-JP" altLang="en-US" dirty="0"/>
              <a:t>３</a:t>
            </a:r>
            <a:r>
              <a:rPr lang="en-US" altLang="ja-JP"/>
              <a:t>.</a:t>
            </a:r>
            <a:r>
              <a:rPr lang="ja-JP" altLang="en-US" dirty="0"/>
              <a:t>　運動方程式を数値的に解く</a:t>
            </a:r>
            <a:endParaRPr lang="en-US" altLang="ja-JP" b="1" dirty="0"/>
          </a:p>
          <a:p>
            <a:pPr marL="0" indent="0">
              <a:buNone/>
            </a:pPr>
            <a:r>
              <a:rPr lang="ja-JP" altLang="en-US" b="1" dirty="0"/>
              <a:t>古典分子動力学法</a:t>
            </a:r>
            <a:endParaRPr lang="en-US" altLang="ja-JP" b="1" dirty="0"/>
          </a:p>
          <a:p>
            <a:pPr marL="0" indent="0">
              <a:buNone/>
            </a:pPr>
            <a:r>
              <a:rPr lang="en-US" altLang="ja-JP" b="1" dirty="0"/>
              <a:t>	</a:t>
            </a:r>
            <a:r>
              <a:rPr lang="ja-JP" altLang="en-US" dirty="0"/>
              <a:t>あらかじめポテンシャル関数を決めている</a:t>
            </a:r>
            <a:endParaRPr lang="en-US" altLang="ja-JP" dirty="0"/>
          </a:p>
          <a:p>
            <a:pPr marL="0" indent="0">
              <a:buNone/>
            </a:pPr>
            <a:r>
              <a:rPr lang="ja-JP" altLang="en-US" b="1" dirty="0"/>
              <a:t>第一原理分子動力学法（量子分子動力学法）</a:t>
            </a:r>
            <a:endParaRPr lang="en-US" altLang="ja-JP" b="1" dirty="0"/>
          </a:p>
          <a:p>
            <a:pPr marL="0" indent="0">
              <a:buNone/>
            </a:pPr>
            <a:r>
              <a:rPr lang="en-US" altLang="ja-JP" b="1" dirty="0"/>
              <a:t>	</a:t>
            </a:r>
            <a:r>
              <a:rPr lang="ja-JP" altLang="en-US" dirty="0"/>
              <a:t>ポテンシャルを電子の励起状態の第一原理計算より決める。</a:t>
            </a:r>
            <a:endParaRPr lang="en-US" altLang="ja-JP" dirty="0"/>
          </a:p>
          <a:p>
            <a:pPr marL="0" indent="0">
              <a:buNone/>
            </a:pPr>
            <a:r>
              <a:rPr lang="en-US" altLang="ja-JP" dirty="0"/>
              <a:t>	</a:t>
            </a:r>
            <a:r>
              <a:rPr lang="ja-JP" altLang="en-US" dirty="0"/>
              <a:t>古典分子動力学より計算量が多い。</a:t>
            </a:r>
            <a:endParaRPr lang="en-US" altLang="ja-JP" dirty="0"/>
          </a:p>
        </p:txBody>
      </p:sp>
    </p:spTree>
    <p:extLst>
      <p:ext uri="{BB962C8B-B14F-4D97-AF65-F5344CB8AC3E}">
        <p14:creationId xmlns:p14="http://schemas.microsoft.com/office/powerpoint/2010/main" val="678709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25509A-C64A-4140-8DE0-9D57791419A2}"/>
              </a:ext>
            </a:extLst>
          </p:cNvPr>
          <p:cNvSpPr>
            <a:spLocks noGrp="1"/>
          </p:cNvSpPr>
          <p:nvPr>
            <p:ph type="title"/>
          </p:nvPr>
        </p:nvSpPr>
        <p:spPr/>
        <p:txBody>
          <a:bodyPr/>
          <a:lstStyle/>
          <a:p>
            <a:pPr algn="ctr"/>
            <a:r>
              <a:rPr kumimoji="1" lang="ja-JP" altLang="en-US" dirty="0"/>
              <a:t>双極子モーメントの減衰関数</a:t>
            </a:r>
          </a:p>
        </p:txBody>
      </p:sp>
      <p:graphicFrame>
        <p:nvGraphicFramePr>
          <p:cNvPr id="6" name="コンテンツ プレースホルダー 5">
            <a:extLst>
              <a:ext uri="{FF2B5EF4-FFF2-40B4-BE49-F238E27FC236}">
                <a16:creationId xmlns:a16="http://schemas.microsoft.com/office/drawing/2014/main" id="{92CF7176-44D9-4E84-AF1B-8A49E0327C4C}"/>
              </a:ext>
            </a:extLst>
          </p:cNvPr>
          <p:cNvGraphicFramePr>
            <a:graphicFrameLocks noGrp="1"/>
          </p:cNvGraphicFramePr>
          <p:nvPr>
            <p:ph idx="1"/>
            <p:extLst>
              <p:ext uri="{D42A27DB-BD31-4B8C-83A1-F6EECF244321}">
                <p14:modId xmlns:p14="http://schemas.microsoft.com/office/powerpoint/2010/main" val="3747250451"/>
              </p:ext>
            </p:extLst>
          </p:nvPr>
        </p:nvGraphicFramePr>
        <p:xfrm>
          <a:off x="566056" y="1838565"/>
          <a:ext cx="10787743" cy="4654310"/>
        </p:xfrm>
        <a:graphic>
          <a:graphicData uri="http://schemas.openxmlformats.org/drawingml/2006/chart">
            <c:chart xmlns:c="http://schemas.openxmlformats.org/drawingml/2006/chart" xmlns:r="http://schemas.openxmlformats.org/officeDocument/2006/relationships" r:id="rId3"/>
          </a:graphicData>
        </a:graphic>
      </p:graphicFrame>
      <p:sp>
        <p:nvSpPr>
          <p:cNvPr id="3" name="四角形: 角を丸くする 2">
            <a:extLst>
              <a:ext uri="{FF2B5EF4-FFF2-40B4-BE49-F238E27FC236}">
                <a16:creationId xmlns:a16="http://schemas.microsoft.com/office/drawing/2014/main" id="{DB8FF068-7DB5-4C48-A4CF-419650F704EF}"/>
              </a:ext>
            </a:extLst>
          </p:cNvPr>
          <p:cNvSpPr/>
          <p:nvPr/>
        </p:nvSpPr>
        <p:spPr>
          <a:xfrm>
            <a:off x="1143000" y="1838564"/>
            <a:ext cx="3340483" cy="4154021"/>
          </a:xfrm>
          <a:prstGeom prst="roundRect">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solidFill>
            </a:endParaRPr>
          </a:p>
        </p:txBody>
      </p:sp>
      <p:sp>
        <p:nvSpPr>
          <p:cNvPr id="4" name="正方形/長方形 3">
            <a:extLst>
              <a:ext uri="{FF2B5EF4-FFF2-40B4-BE49-F238E27FC236}">
                <a16:creationId xmlns:a16="http://schemas.microsoft.com/office/drawing/2014/main" id="{493F03AE-4A0F-45A6-A219-DFB706182B3E}"/>
              </a:ext>
            </a:extLst>
          </p:cNvPr>
          <p:cNvSpPr/>
          <p:nvPr/>
        </p:nvSpPr>
        <p:spPr>
          <a:xfrm>
            <a:off x="566056" y="1386425"/>
            <a:ext cx="11330346" cy="461665"/>
          </a:xfrm>
          <a:prstGeom prst="rect">
            <a:avLst/>
          </a:prstGeom>
        </p:spPr>
        <p:txBody>
          <a:bodyPr wrap="none">
            <a:spAutoFit/>
          </a:bodyPr>
          <a:lstStyle/>
          <a:p>
            <a:r>
              <a:rPr lang="en-US" altLang="ja-JP" sz="2400" dirty="0"/>
              <a:t>3.5ps</a:t>
            </a:r>
            <a:r>
              <a:rPr lang="ja-JP" altLang="en-US" sz="2400" dirty="0"/>
              <a:t>付近まで減衰関数に近いことが分かった。</a:t>
            </a:r>
            <a:r>
              <a:rPr lang="en-US" altLang="ja-JP" sz="2400" dirty="0"/>
              <a:t> 3.5ps</a:t>
            </a:r>
            <a:r>
              <a:rPr lang="ja-JP" altLang="en-US" sz="2400" dirty="0"/>
              <a:t>以降は大きく乱れている。</a:t>
            </a:r>
          </a:p>
        </p:txBody>
      </p:sp>
    </p:spTree>
    <p:extLst>
      <p:ext uri="{BB962C8B-B14F-4D97-AF65-F5344CB8AC3E}">
        <p14:creationId xmlns:p14="http://schemas.microsoft.com/office/powerpoint/2010/main" val="105816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C0B3E4-2137-426C-A25A-74959438DEEE}"/>
              </a:ext>
            </a:extLst>
          </p:cNvPr>
          <p:cNvSpPr>
            <a:spLocks noGrp="1"/>
          </p:cNvSpPr>
          <p:nvPr>
            <p:ph type="title"/>
          </p:nvPr>
        </p:nvSpPr>
        <p:spPr/>
        <p:txBody>
          <a:bodyPr/>
          <a:lstStyle/>
          <a:p>
            <a:pPr algn="ctr"/>
            <a:r>
              <a:rPr kumimoji="1" lang="ja-JP" altLang="en-US" dirty="0"/>
              <a:t>得られた曲線</a:t>
            </a:r>
          </a:p>
        </p:txBody>
      </p:sp>
      <p:graphicFrame>
        <p:nvGraphicFramePr>
          <p:cNvPr id="5" name="コンテンツ プレースホルダー 4">
            <a:extLst>
              <a:ext uri="{FF2B5EF4-FFF2-40B4-BE49-F238E27FC236}">
                <a16:creationId xmlns:a16="http://schemas.microsoft.com/office/drawing/2014/main" id="{D441E06F-3DDA-4537-99E6-A287E5F7E9F8}"/>
              </a:ext>
            </a:extLst>
          </p:cNvPr>
          <p:cNvGraphicFramePr>
            <a:graphicFrameLocks noGrp="1"/>
          </p:cNvGraphicFramePr>
          <p:nvPr>
            <p:ph idx="1"/>
            <p:extLst>
              <p:ext uri="{D42A27DB-BD31-4B8C-83A1-F6EECF244321}">
                <p14:modId xmlns:p14="http://schemas.microsoft.com/office/powerpoint/2010/main" val="871984855"/>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a:extLst>
              <a:ext uri="{FF2B5EF4-FFF2-40B4-BE49-F238E27FC236}">
                <a16:creationId xmlns:a16="http://schemas.microsoft.com/office/drawing/2014/main" id="{674292B6-9D9C-45F6-B7F3-B24EED330765}"/>
              </a:ext>
            </a:extLst>
          </p:cNvPr>
          <p:cNvSpPr txBox="1"/>
          <p:nvPr/>
        </p:nvSpPr>
        <p:spPr>
          <a:xfrm>
            <a:off x="6866021" y="2197768"/>
            <a:ext cx="1941095" cy="523220"/>
          </a:xfrm>
          <a:prstGeom prst="rect">
            <a:avLst/>
          </a:prstGeom>
          <a:noFill/>
        </p:spPr>
        <p:txBody>
          <a:bodyPr wrap="square" rtlCol="0">
            <a:spAutoFit/>
          </a:bodyPr>
          <a:lstStyle/>
          <a:p>
            <a:r>
              <a:rPr kumimoji="1" lang="ja-JP" altLang="en-US" sz="2800" dirty="0">
                <a:solidFill>
                  <a:schemeClr val="accent1"/>
                </a:solidFill>
              </a:rPr>
              <a:t>実部</a:t>
            </a:r>
          </a:p>
        </p:txBody>
      </p:sp>
    </p:spTree>
    <p:extLst>
      <p:ext uri="{BB962C8B-B14F-4D97-AF65-F5344CB8AC3E}">
        <p14:creationId xmlns:p14="http://schemas.microsoft.com/office/powerpoint/2010/main" val="1782722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コンテンツ プレースホルダー 3">
            <a:extLst>
              <a:ext uri="{FF2B5EF4-FFF2-40B4-BE49-F238E27FC236}">
                <a16:creationId xmlns:a16="http://schemas.microsoft.com/office/drawing/2014/main" id="{78A1526F-19F7-4EE2-ADEF-B5356DC92271}"/>
              </a:ext>
            </a:extLst>
          </p:cNvPr>
          <p:cNvGraphicFramePr>
            <a:graphicFrameLocks noGrp="1"/>
          </p:cNvGraphicFramePr>
          <p:nvPr>
            <p:ph idx="1"/>
            <p:extLst>
              <p:ext uri="{D42A27DB-BD31-4B8C-83A1-F6EECF244321}">
                <p14:modId xmlns:p14="http://schemas.microsoft.com/office/powerpoint/2010/main" val="3404404913"/>
              </p:ext>
            </p:extLst>
          </p:nvPr>
        </p:nvGraphicFramePr>
        <p:xfrm>
          <a:off x="481264" y="1262939"/>
          <a:ext cx="10599821" cy="4793787"/>
        </p:xfrm>
        <a:graphic>
          <a:graphicData uri="http://schemas.openxmlformats.org/drawingml/2006/chart">
            <c:chart xmlns:c="http://schemas.openxmlformats.org/drawingml/2006/chart" xmlns:r="http://schemas.openxmlformats.org/officeDocument/2006/relationships" r:id="rId3"/>
          </a:graphicData>
        </a:graphic>
      </p:graphicFrame>
      <p:sp>
        <p:nvSpPr>
          <p:cNvPr id="5" name="正方形/長方形 4">
            <a:extLst>
              <a:ext uri="{FF2B5EF4-FFF2-40B4-BE49-F238E27FC236}">
                <a16:creationId xmlns:a16="http://schemas.microsoft.com/office/drawing/2014/main" id="{2E84661D-3F83-4006-8BE9-0EA7507E1CA0}"/>
              </a:ext>
            </a:extLst>
          </p:cNvPr>
          <p:cNvSpPr/>
          <p:nvPr/>
        </p:nvSpPr>
        <p:spPr>
          <a:xfrm>
            <a:off x="481264" y="801274"/>
            <a:ext cx="10341293" cy="461665"/>
          </a:xfrm>
          <a:prstGeom prst="rect">
            <a:avLst/>
          </a:prstGeom>
        </p:spPr>
        <p:txBody>
          <a:bodyPr wrap="none">
            <a:spAutoFit/>
          </a:bodyPr>
          <a:lstStyle/>
          <a:p>
            <a:r>
              <a:rPr lang="ja-JP" altLang="en-US" sz="2400" dirty="0"/>
              <a:t>モデル関数から緩和曲線を求めたところ、デバイ型の実部のみ得られた。</a:t>
            </a:r>
            <a:endParaRPr lang="en-US" altLang="ja-JP" sz="2400" dirty="0"/>
          </a:p>
        </p:txBody>
      </p:sp>
    </p:spTree>
    <p:extLst>
      <p:ext uri="{BB962C8B-B14F-4D97-AF65-F5344CB8AC3E}">
        <p14:creationId xmlns:p14="http://schemas.microsoft.com/office/powerpoint/2010/main" val="1169048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1AA5DB-0EB6-4C7F-BDF2-F72BF7B550D9}"/>
              </a:ext>
            </a:extLst>
          </p:cNvPr>
          <p:cNvSpPr>
            <a:spLocks noGrp="1"/>
          </p:cNvSpPr>
          <p:nvPr>
            <p:ph type="title"/>
          </p:nvPr>
        </p:nvSpPr>
        <p:spPr>
          <a:xfrm>
            <a:off x="930965" y="391630"/>
            <a:ext cx="10515600" cy="1325563"/>
          </a:xfrm>
        </p:spPr>
        <p:txBody>
          <a:bodyPr/>
          <a:lstStyle/>
          <a:p>
            <a:pPr algn="ctr"/>
            <a:r>
              <a:rPr kumimoji="1" lang="ja-JP" altLang="en-US" dirty="0"/>
              <a:t>結果及び</a:t>
            </a:r>
            <a:r>
              <a:rPr lang="ja-JP" altLang="en-US" dirty="0"/>
              <a:t>考察</a:t>
            </a:r>
            <a:endParaRPr kumimoji="1" lang="ja-JP" altLang="en-US" dirty="0"/>
          </a:p>
        </p:txBody>
      </p:sp>
      <p:sp>
        <p:nvSpPr>
          <p:cNvPr id="3" name="テキスト ボックス 2">
            <a:extLst>
              <a:ext uri="{FF2B5EF4-FFF2-40B4-BE49-F238E27FC236}">
                <a16:creationId xmlns:a16="http://schemas.microsoft.com/office/drawing/2014/main" id="{2CC6D988-A1BB-4054-8D8B-2E8DEB0123F6}"/>
              </a:ext>
            </a:extLst>
          </p:cNvPr>
          <p:cNvSpPr txBox="1"/>
          <p:nvPr/>
        </p:nvSpPr>
        <p:spPr>
          <a:xfrm>
            <a:off x="602974" y="1717193"/>
            <a:ext cx="10986052" cy="3970318"/>
          </a:xfrm>
          <a:prstGeom prst="rect">
            <a:avLst/>
          </a:prstGeom>
          <a:noFill/>
        </p:spPr>
        <p:txBody>
          <a:bodyPr wrap="square" rtlCol="0">
            <a:spAutoFit/>
          </a:bodyPr>
          <a:lstStyle/>
          <a:p>
            <a:r>
              <a:rPr kumimoji="1" lang="ja-JP" altLang="en-US" sz="2800" dirty="0"/>
              <a:t>・シミュレーション結果より双極子モーメント間の減衰関数が</a:t>
            </a:r>
            <a:r>
              <a:rPr lang="ja-JP" altLang="en-US" sz="2800" dirty="0"/>
              <a:t>得られることがわかった。</a:t>
            </a:r>
            <a:endParaRPr lang="en-US" altLang="ja-JP" sz="2800" dirty="0"/>
          </a:p>
          <a:p>
            <a:r>
              <a:rPr kumimoji="1" lang="ja-JP" altLang="en-US" sz="2800" dirty="0"/>
              <a:t>・</a:t>
            </a:r>
            <a:r>
              <a:rPr kumimoji="1" lang="en-US" altLang="ja-JP" sz="2800" dirty="0"/>
              <a:t>3.5ps</a:t>
            </a:r>
            <a:r>
              <a:rPr kumimoji="1" lang="ja-JP" altLang="en-US" sz="2800" dirty="0"/>
              <a:t>付近まで減衰関数に近いことが分かった。</a:t>
            </a:r>
            <a:endParaRPr kumimoji="1" lang="en-US" altLang="ja-JP" sz="2800" dirty="0"/>
          </a:p>
          <a:p>
            <a:r>
              <a:rPr lang="ja-JP" altLang="en-US" sz="2800" dirty="0"/>
              <a:t>・</a:t>
            </a:r>
            <a:r>
              <a:rPr lang="en-US" altLang="ja-JP" sz="2800" dirty="0"/>
              <a:t>3.5ps</a:t>
            </a:r>
            <a:r>
              <a:rPr lang="ja-JP" altLang="en-US" sz="2800" dirty="0"/>
              <a:t>以降は大きく乱れている。</a:t>
            </a:r>
            <a:endParaRPr lang="en-US" altLang="ja-JP" sz="2800" dirty="0"/>
          </a:p>
          <a:p>
            <a:r>
              <a:rPr kumimoji="1" lang="ja-JP" altLang="en-US" sz="2800" dirty="0"/>
              <a:t>・緩和曲線</a:t>
            </a:r>
            <a:r>
              <a:rPr lang="ja-JP" altLang="en-US" sz="2800" dirty="0"/>
              <a:t>を求めたところ、デバイ型の実部のみ得られた。</a:t>
            </a:r>
            <a:endParaRPr lang="en-US" altLang="ja-JP" sz="2800" dirty="0"/>
          </a:p>
          <a:p>
            <a:r>
              <a:rPr lang="ja-JP" altLang="en-US" sz="2800" dirty="0"/>
              <a:t>　・双極子モーメント間の減衰関数から緩和曲線が求められる。</a:t>
            </a:r>
            <a:endParaRPr lang="en-US" altLang="ja-JP" sz="2800" dirty="0"/>
          </a:p>
          <a:p>
            <a:r>
              <a:rPr lang="en-US" altLang="ja-JP" sz="2800" dirty="0"/>
              <a:t>		</a:t>
            </a:r>
          </a:p>
          <a:p>
            <a:r>
              <a:rPr lang="ja-JP" altLang="en-US" sz="2800" dirty="0"/>
              <a:t>・この結果から分子間が離れていることが考えられる。</a:t>
            </a:r>
            <a:endParaRPr lang="en-US" altLang="ja-JP" sz="2800" dirty="0"/>
          </a:p>
          <a:p>
            <a:r>
              <a:rPr lang="ja-JP" altLang="en-US" sz="2800"/>
              <a:t>・時間の刻みが足りなかった</a:t>
            </a:r>
            <a:endParaRPr kumimoji="1" lang="ja-JP" altLang="en-US" sz="2800" dirty="0"/>
          </a:p>
        </p:txBody>
      </p:sp>
    </p:spTree>
    <p:extLst>
      <p:ext uri="{BB962C8B-B14F-4D97-AF65-F5344CB8AC3E}">
        <p14:creationId xmlns:p14="http://schemas.microsoft.com/office/powerpoint/2010/main" val="169630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52542-7408-4F83-8A4D-3E4E9BF34D74}"/>
              </a:ext>
            </a:extLst>
          </p:cNvPr>
          <p:cNvSpPr>
            <a:spLocks noGrp="1"/>
          </p:cNvSpPr>
          <p:nvPr>
            <p:ph type="title"/>
          </p:nvPr>
        </p:nvSpPr>
        <p:spPr>
          <a:xfrm>
            <a:off x="341462" y="382378"/>
            <a:ext cx="11509075" cy="2084777"/>
          </a:xfrm>
        </p:spPr>
        <p:txBody>
          <a:bodyPr>
            <a:normAutofit/>
          </a:bodyPr>
          <a:lstStyle/>
          <a:p>
            <a:pPr algn="ctr"/>
            <a:r>
              <a:rPr lang="ja-JP" altLang="en-US" sz="3600" dirty="0"/>
              <a:t>今回の問題点を特定し、緩和曲線を得られるようにした後、以下のように発展させていく。</a:t>
            </a:r>
            <a:endParaRPr kumimoji="1" lang="ja-JP" altLang="en-US" sz="3600" dirty="0"/>
          </a:p>
        </p:txBody>
      </p:sp>
      <p:sp>
        <p:nvSpPr>
          <p:cNvPr id="3" name="コンテンツ プレースホルダー 2">
            <a:extLst>
              <a:ext uri="{FF2B5EF4-FFF2-40B4-BE49-F238E27FC236}">
                <a16:creationId xmlns:a16="http://schemas.microsoft.com/office/drawing/2014/main" id="{7A7E3EF2-A8B3-45A2-8638-96DEA2E2161F}"/>
              </a:ext>
            </a:extLst>
          </p:cNvPr>
          <p:cNvSpPr>
            <a:spLocks noGrp="1"/>
          </p:cNvSpPr>
          <p:nvPr>
            <p:ph idx="1"/>
          </p:nvPr>
        </p:nvSpPr>
        <p:spPr>
          <a:xfrm>
            <a:off x="1729644" y="2999367"/>
            <a:ext cx="8732710" cy="2526283"/>
          </a:xfrm>
        </p:spPr>
        <p:txBody>
          <a:bodyPr>
            <a:normAutofit/>
          </a:bodyPr>
          <a:lstStyle/>
          <a:p>
            <a:endParaRPr kumimoji="1" lang="en-US" altLang="ja-JP" dirty="0"/>
          </a:p>
          <a:p>
            <a:r>
              <a:rPr kumimoji="1" lang="ja-JP" altLang="en-US" dirty="0"/>
              <a:t>追跡する水分子をセル全体（数十～数百個）にする。</a:t>
            </a:r>
            <a:endParaRPr kumimoji="1" lang="en-US" altLang="ja-JP" dirty="0"/>
          </a:p>
          <a:p>
            <a:r>
              <a:rPr kumimoji="1" lang="ja-JP" altLang="en-US" dirty="0"/>
              <a:t>サンプリング時間を</a:t>
            </a:r>
            <a:r>
              <a:rPr kumimoji="1" lang="en-US" altLang="ja-JP" dirty="0"/>
              <a:t>0.01</a:t>
            </a:r>
            <a:r>
              <a:rPr lang="en-US" altLang="ja-JP" dirty="0"/>
              <a:t>ps</a:t>
            </a:r>
            <a:r>
              <a:rPr lang="ja-JP" altLang="en-US" dirty="0"/>
              <a:t>にしてみる。</a:t>
            </a:r>
            <a:endParaRPr lang="en-US" altLang="ja-JP" dirty="0"/>
          </a:p>
          <a:p>
            <a:r>
              <a:rPr lang="ja-JP" altLang="en-US" dirty="0"/>
              <a:t>以上の計算のため、解析用のプログラムを作る。</a:t>
            </a:r>
            <a:endParaRPr lang="en-US" altLang="ja-JP" dirty="0"/>
          </a:p>
          <a:p>
            <a:endParaRPr lang="en-US" altLang="ja-JP" dirty="0"/>
          </a:p>
          <a:p>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3634752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A3CAC2-1D1B-4566-97D7-71CCC3444A36}"/>
              </a:ext>
            </a:extLst>
          </p:cNvPr>
          <p:cNvSpPr>
            <a:spLocks noGrp="1"/>
          </p:cNvSpPr>
          <p:nvPr>
            <p:ph type="title"/>
          </p:nvPr>
        </p:nvSpPr>
        <p:spPr/>
        <p:txBody>
          <a:bodyPr/>
          <a:lstStyle/>
          <a:p>
            <a:r>
              <a:rPr kumimoji="1" lang="ja-JP" altLang="en-US" dirty="0"/>
              <a:t>参考文献</a:t>
            </a:r>
          </a:p>
        </p:txBody>
      </p:sp>
      <p:sp>
        <p:nvSpPr>
          <p:cNvPr id="3" name="コンテンツ プレースホルダー 2">
            <a:extLst>
              <a:ext uri="{FF2B5EF4-FFF2-40B4-BE49-F238E27FC236}">
                <a16:creationId xmlns:a16="http://schemas.microsoft.com/office/drawing/2014/main" id="{68CCB790-B2CF-4968-B58D-C31D1CC31A7A}"/>
              </a:ext>
            </a:extLst>
          </p:cNvPr>
          <p:cNvSpPr>
            <a:spLocks noGrp="1"/>
          </p:cNvSpPr>
          <p:nvPr>
            <p:ph idx="1"/>
          </p:nvPr>
        </p:nvSpPr>
        <p:spPr>
          <a:xfrm>
            <a:off x="838200" y="1497497"/>
            <a:ext cx="10515600" cy="5181600"/>
          </a:xfrm>
        </p:spPr>
        <p:txBody>
          <a:bodyPr>
            <a:normAutofit/>
          </a:bodyPr>
          <a:lstStyle/>
          <a:p>
            <a:pPr marL="0" indent="0">
              <a:buNone/>
            </a:pPr>
            <a:r>
              <a:rPr lang="ja-JP" altLang="en-US" sz="2000" dirty="0"/>
              <a:t>・</a:t>
            </a:r>
            <a:r>
              <a:rPr kumimoji="1" lang="ja-JP" altLang="en-US" sz="2000" dirty="0"/>
              <a:t>コンピュータシミュレーションの基礎　出版社：</a:t>
            </a:r>
            <a:r>
              <a:rPr lang="ja-JP" altLang="en-US" sz="2000" dirty="0"/>
              <a:t>化学同人</a:t>
            </a:r>
            <a:r>
              <a:rPr kumimoji="1" lang="ja-JP" altLang="en-US" sz="2000" dirty="0"/>
              <a:t> 岡崎進吉井範行著　</a:t>
            </a:r>
            <a:r>
              <a:rPr kumimoji="1" lang="en-US" altLang="ja-JP" sz="2000" dirty="0"/>
              <a:t>2000/8/1</a:t>
            </a:r>
          </a:p>
          <a:p>
            <a:pPr marL="0" indent="0">
              <a:buNone/>
            </a:pPr>
            <a:r>
              <a:rPr lang="ja-JP" altLang="en-US" sz="2000" dirty="0"/>
              <a:t>・</a:t>
            </a:r>
            <a:r>
              <a:rPr lang="en-US" altLang="ja-JP" sz="2000" dirty="0"/>
              <a:t>Evaluation of Dielectric Behavior by Time Domain Spectroscopy.</a:t>
            </a:r>
          </a:p>
          <a:p>
            <a:pPr marL="0" indent="0">
              <a:buNone/>
            </a:pPr>
            <a:r>
              <a:rPr kumimoji="1" lang="en-US" altLang="ja-JP" sz="2000" dirty="0"/>
              <a:t>The</a:t>
            </a:r>
            <a:r>
              <a:rPr lang="ja-JP" altLang="en-US" sz="2000" dirty="0"/>
              <a:t> </a:t>
            </a:r>
            <a:r>
              <a:rPr lang="en-US" altLang="ja-JP" sz="2000" dirty="0"/>
              <a:t>Journal of Physical </a:t>
            </a:r>
            <a:r>
              <a:rPr lang="en-US" altLang="ja-JP" sz="2000" dirty="0" err="1"/>
              <a:t>Chemistory</a:t>
            </a:r>
            <a:r>
              <a:rPr lang="en-US" altLang="ja-JP" sz="2000" dirty="0"/>
              <a:t>,</a:t>
            </a:r>
            <a:r>
              <a:rPr lang="ja-JP" altLang="en-US" sz="2000" dirty="0"/>
              <a:t> </a:t>
            </a:r>
            <a:r>
              <a:rPr lang="en-US" altLang="ja-JP" sz="2000" dirty="0"/>
              <a:t>Vol.79, No14,</a:t>
            </a:r>
            <a:r>
              <a:rPr lang="ja-JP" altLang="en-US" sz="2000" dirty="0"/>
              <a:t> </a:t>
            </a:r>
            <a:r>
              <a:rPr kumimoji="1" lang="en-US" altLang="ja-JP" sz="2000" dirty="0"/>
              <a:t>Robert</a:t>
            </a:r>
            <a:r>
              <a:rPr lang="en-US" altLang="ja-JP" sz="2000" dirty="0"/>
              <a:t> </a:t>
            </a:r>
            <a:r>
              <a:rPr lang="en-US" altLang="ja-JP" sz="2000" dirty="0" err="1"/>
              <a:t>H.Cole</a:t>
            </a:r>
            <a:r>
              <a:rPr lang="en-US" altLang="ja-JP" sz="2000" dirty="0"/>
              <a:t> (1945)</a:t>
            </a:r>
          </a:p>
          <a:p>
            <a:pPr marL="0" indent="0">
              <a:buNone/>
            </a:pPr>
            <a:r>
              <a:rPr lang="ja-JP" altLang="en-US" sz="2000" dirty="0"/>
              <a:t>・</a:t>
            </a:r>
            <a:r>
              <a:rPr lang="en-US" altLang="ja-JP" sz="2000" dirty="0"/>
              <a:t>Can</a:t>
            </a:r>
            <a:r>
              <a:rPr lang="ja-JP" altLang="en-US" sz="2000" dirty="0"/>
              <a:t> </a:t>
            </a:r>
            <a:r>
              <a:rPr lang="en-US" altLang="ja-JP" sz="2000" dirty="0"/>
              <a:t>molecular dynamics help in understanding dielectric phenomena?</a:t>
            </a:r>
          </a:p>
          <a:p>
            <a:pPr marL="0" indent="0">
              <a:buNone/>
            </a:pPr>
            <a:r>
              <a:rPr lang="en-US" altLang="ja-JP" sz="2000" dirty="0"/>
              <a:t>Robert </a:t>
            </a:r>
            <a:r>
              <a:rPr lang="en-US" altLang="ja-JP" sz="2000" dirty="0" err="1"/>
              <a:t>Olmi</a:t>
            </a:r>
            <a:r>
              <a:rPr lang="en-US" altLang="ja-JP" sz="2000" dirty="0"/>
              <a:t> and Marco </a:t>
            </a:r>
            <a:r>
              <a:rPr lang="en-US" altLang="ja-JP" sz="2000" dirty="0" err="1"/>
              <a:t>Bittelli</a:t>
            </a:r>
            <a:r>
              <a:rPr lang="en-US" altLang="ja-JP" sz="2000" dirty="0"/>
              <a:t> </a:t>
            </a:r>
            <a:r>
              <a:rPr lang="ja-JP" altLang="en-US" sz="2000" dirty="0"/>
              <a:t>　</a:t>
            </a:r>
            <a:r>
              <a:rPr lang="en-US" altLang="ja-JP" sz="2000" dirty="0"/>
              <a:t>2017</a:t>
            </a:r>
          </a:p>
          <a:p>
            <a:pPr marL="0" indent="0">
              <a:buNone/>
            </a:pPr>
            <a:r>
              <a:rPr lang="ja-JP" altLang="en-US" sz="2000" dirty="0"/>
              <a:t>・</a:t>
            </a:r>
            <a:r>
              <a:rPr lang="en-US" altLang="ja-JP" sz="2000" dirty="0"/>
              <a:t>Dielectric Properties and Molecular </a:t>
            </a:r>
            <a:r>
              <a:rPr lang="en-US" altLang="ja-JP" sz="2000" dirty="0" err="1"/>
              <a:t>Behaviour</a:t>
            </a:r>
            <a:endParaRPr lang="en-US" altLang="ja-JP" sz="2000" dirty="0"/>
          </a:p>
          <a:p>
            <a:pPr marL="0" indent="0">
              <a:buNone/>
            </a:pPr>
            <a:r>
              <a:rPr kumimoji="1" lang="en-US" altLang="ja-JP" sz="2000" dirty="0"/>
              <a:t>Van Nostrand Reinhold </a:t>
            </a:r>
            <a:r>
              <a:rPr kumimoji="1" lang="en-US" altLang="ja-JP" sz="2000" dirty="0" err="1"/>
              <a:t>inc.U.S</a:t>
            </a:r>
            <a:r>
              <a:rPr kumimoji="1" lang="en-US" altLang="ja-JP" sz="2000" dirty="0"/>
              <a:t>. </a:t>
            </a:r>
            <a:r>
              <a:rPr kumimoji="1" lang="ja-JP" altLang="en-US" sz="2000" dirty="0"/>
              <a:t>　</a:t>
            </a:r>
            <a:r>
              <a:rPr kumimoji="1" lang="en-US" altLang="ja-JP" sz="2000" dirty="0"/>
              <a:t>1969/7/1</a:t>
            </a:r>
          </a:p>
          <a:p>
            <a:pPr marL="0" indent="0">
              <a:buNone/>
            </a:pPr>
            <a:r>
              <a:rPr kumimoji="1" lang="ja-JP" altLang="en-US" sz="2000" dirty="0"/>
              <a:t>・</a:t>
            </a:r>
            <a:r>
              <a:rPr lang="en-US" altLang="ja-JP" sz="2000" dirty="0"/>
              <a:t>9ASP2101_</a:t>
            </a:r>
            <a:r>
              <a:rPr lang="ja-JP" altLang="en-US" sz="2000" dirty="0"/>
              <a:t>宮本陽介</a:t>
            </a:r>
            <a:r>
              <a:rPr lang="en-US" altLang="ja-JP" sz="2000" dirty="0"/>
              <a:t>_2012</a:t>
            </a:r>
            <a:r>
              <a:rPr lang="ja-JP" altLang="en-US" sz="2000" dirty="0"/>
              <a:t>春全体ゼミ</a:t>
            </a:r>
            <a:r>
              <a:rPr lang="en-US" altLang="ja-JP" sz="2000" dirty="0"/>
              <a:t>_</a:t>
            </a:r>
            <a:r>
              <a:rPr lang="ja-JP" altLang="en-US" sz="2000" dirty="0"/>
              <a:t>スライド</a:t>
            </a:r>
            <a:r>
              <a:rPr lang="en-US" altLang="ja-JP" sz="2000" dirty="0"/>
              <a:t>_</a:t>
            </a:r>
            <a:r>
              <a:rPr lang="ja-JP" altLang="en-US" sz="2000" dirty="0"/>
              <a:t>系のサイズと水素結合数</a:t>
            </a:r>
            <a:r>
              <a:rPr lang="en-US" altLang="ja-JP" sz="2000" dirty="0"/>
              <a:t>.pptx</a:t>
            </a:r>
          </a:p>
          <a:p>
            <a:pPr marL="0" indent="0">
              <a:buNone/>
            </a:pPr>
            <a:r>
              <a:rPr lang="ja-JP" altLang="en-US" sz="2000" dirty="0"/>
              <a:t>宮本陽介　</a:t>
            </a:r>
            <a:r>
              <a:rPr lang="en-US" altLang="ja-JP" sz="2000" dirty="0"/>
              <a:t>2012</a:t>
            </a:r>
          </a:p>
          <a:p>
            <a:pPr marL="0" indent="0">
              <a:buNone/>
            </a:pPr>
            <a:r>
              <a:rPr kumimoji="1" lang="ja-JP" altLang="en-US" sz="2000" dirty="0"/>
              <a:t>・</a:t>
            </a:r>
            <a:r>
              <a:rPr lang="zh-TW" altLang="en-US" sz="2000" dirty="0"/>
              <a:t>尿素水溶液測定</a:t>
            </a:r>
            <a:r>
              <a:rPr lang="en-US" altLang="zh-TW" sz="2000" dirty="0"/>
              <a:t>.pptx	</a:t>
            </a:r>
            <a:r>
              <a:rPr lang="ja-JP" altLang="en-US" sz="2000" dirty="0"/>
              <a:t>古旗華保莉 </a:t>
            </a:r>
            <a:r>
              <a:rPr lang="en-US" altLang="ja-JP" sz="2000" dirty="0"/>
              <a:t>2018</a:t>
            </a:r>
          </a:p>
          <a:p>
            <a:pPr marL="0" indent="0">
              <a:buNone/>
            </a:pPr>
            <a:r>
              <a:rPr lang="ja-JP" altLang="en-US" sz="2000" dirty="0"/>
              <a:t>・自己相関・相互相関まとめ</a:t>
            </a:r>
            <a:r>
              <a:rPr lang="en-US" altLang="ja-JP" sz="2000" dirty="0"/>
              <a:t>_20161008</a:t>
            </a:r>
            <a:r>
              <a:rPr lang="ja-JP" altLang="en-US" sz="2000" dirty="0"/>
              <a:t>　川口翼　</a:t>
            </a:r>
            <a:r>
              <a:rPr lang="en-US" altLang="ja-JP" sz="2000" dirty="0"/>
              <a:t>2016</a:t>
            </a:r>
          </a:p>
          <a:p>
            <a:pPr marL="0" indent="0">
              <a:buNone/>
            </a:pPr>
            <a:r>
              <a:rPr kumimoji="1" lang="ja-JP" altLang="en-US" sz="2000" dirty="0"/>
              <a:t>・</a:t>
            </a:r>
            <a:r>
              <a:rPr lang="en-US" altLang="ja-JP" sz="2000" dirty="0"/>
              <a:t> </a:t>
            </a:r>
            <a:r>
              <a:rPr lang="en-US" altLang="ja-JP" sz="2000" dirty="0">
                <a:hlinkClick r:id="rId2"/>
              </a:rPr>
              <a:t>http://pc-chem-basics.blog.jp/archives/1266369.html</a:t>
            </a:r>
            <a:r>
              <a:rPr lang="ja-JP" altLang="en-US" sz="2000" dirty="0"/>
              <a:t>（閲覧日：</a:t>
            </a:r>
            <a:r>
              <a:rPr lang="en-US" altLang="ja-JP" sz="2000" dirty="0"/>
              <a:t>2019/6/25)</a:t>
            </a:r>
          </a:p>
        </p:txBody>
      </p:sp>
    </p:spTree>
    <p:extLst>
      <p:ext uri="{BB962C8B-B14F-4D97-AF65-F5344CB8AC3E}">
        <p14:creationId xmlns:p14="http://schemas.microsoft.com/office/powerpoint/2010/main" val="173638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0A447DB-1278-4BFF-91CF-2090597A07A1}"/>
              </a:ext>
            </a:extLst>
          </p:cNvPr>
          <p:cNvSpPr txBox="1"/>
          <p:nvPr/>
        </p:nvSpPr>
        <p:spPr>
          <a:xfrm>
            <a:off x="643890" y="5513150"/>
            <a:ext cx="10904220" cy="830997"/>
          </a:xfrm>
          <a:prstGeom prst="rect">
            <a:avLst/>
          </a:prstGeom>
          <a:noFill/>
        </p:spPr>
        <p:txBody>
          <a:bodyPr wrap="square" rtlCol="0">
            <a:spAutoFit/>
          </a:bodyPr>
          <a:lstStyle/>
          <a:p>
            <a:r>
              <a:rPr kumimoji="1" lang="ja-JP" altLang="en-US" sz="2400" dirty="0"/>
              <a:t>・減衰関数と比較して</a:t>
            </a:r>
            <a:r>
              <a:rPr lang="ja-JP" altLang="en-US" sz="2400" dirty="0"/>
              <a:t>プロットした点はほとんどが乱れていて一致していない。</a:t>
            </a:r>
            <a:endParaRPr lang="en-US" altLang="ja-JP" sz="2400" dirty="0"/>
          </a:p>
          <a:p>
            <a:r>
              <a:rPr lang="ja-JP" altLang="en-US" sz="2400" dirty="0"/>
              <a:t>・傾きのみに着目するとある程度の一致が見られた。</a:t>
            </a:r>
            <a:endParaRPr lang="en-US" altLang="ja-JP" sz="2400" dirty="0"/>
          </a:p>
        </p:txBody>
      </p:sp>
      <p:graphicFrame>
        <p:nvGraphicFramePr>
          <p:cNvPr id="10" name="コンテンツ プレースホルダー 9">
            <a:extLst>
              <a:ext uri="{FF2B5EF4-FFF2-40B4-BE49-F238E27FC236}">
                <a16:creationId xmlns:a16="http://schemas.microsoft.com/office/drawing/2014/main" id="{00000000-0008-0000-0600-000002000000}"/>
              </a:ext>
            </a:extLst>
          </p:cNvPr>
          <p:cNvGraphicFramePr>
            <a:graphicFrameLocks noGrp="1"/>
          </p:cNvGraphicFramePr>
          <p:nvPr>
            <p:ph idx="1"/>
            <p:extLst>
              <p:ext uri="{D42A27DB-BD31-4B8C-83A1-F6EECF244321}">
                <p14:modId xmlns:p14="http://schemas.microsoft.com/office/powerpoint/2010/main" val="33912968"/>
              </p:ext>
            </p:extLst>
          </p:nvPr>
        </p:nvGraphicFramePr>
        <p:xfrm>
          <a:off x="365760" y="804545"/>
          <a:ext cx="10515600" cy="4351338"/>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直線コネクタ 2">
            <a:extLst>
              <a:ext uri="{FF2B5EF4-FFF2-40B4-BE49-F238E27FC236}">
                <a16:creationId xmlns:a16="http://schemas.microsoft.com/office/drawing/2014/main" id="{0B21E0F3-453B-4BD9-9DAA-08F803E44F8E}"/>
              </a:ext>
            </a:extLst>
          </p:cNvPr>
          <p:cNvCxnSpPr/>
          <p:nvPr/>
        </p:nvCxnSpPr>
        <p:spPr>
          <a:xfrm>
            <a:off x="1386485" y="1587349"/>
            <a:ext cx="8474149" cy="139286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173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CB48-857B-4CE9-80CB-39E79289EFFB}"/>
              </a:ext>
            </a:extLst>
          </p:cNvPr>
          <p:cNvSpPr>
            <a:spLocks noGrp="1"/>
          </p:cNvSpPr>
          <p:nvPr>
            <p:ph type="title"/>
          </p:nvPr>
        </p:nvSpPr>
        <p:spPr>
          <a:xfrm>
            <a:off x="848895" y="323390"/>
            <a:ext cx="10515600" cy="981339"/>
          </a:xfrm>
        </p:spPr>
        <p:txBody>
          <a:bodyPr/>
          <a:lstStyle/>
          <a:p>
            <a:pPr algn="ctr"/>
            <a:r>
              <a:rPr kumimoji="1" lang="ja-JP" altLang="en-US" dirty="0"/>
              <a:t>ポテンシャル関数（力場）</a:t>
            </a:r>
          </a:p>
        </p:txBody>
      </p:sp>
      <p:sp>
        <p:nvSpPr>
          <p:cNvPr id="3" name="コンテンツ プレースホルダー 2">
            <a:extLst>
              <a:ext uri="{FF2B5EF4-FFF2-40B4-BE49-F238E27FC236}">
                <a16:creationId xmlns:a16="http://schemas.microsoft.com/office/drawing/2014/main" id="{89A9AC08-F0B0-40CA-8248-DEB2CF5B2293}"/>
              </a:ext>
            </a:extLst>
          </p:cNvPr>
          <p:cNvSpPr>
            <a:spLocks noGrp="1"/>
          </p:cNvSpPr>
          <p:nvPr>
            <p:ph idx="1"/>
          </p:nvPr>
        </p:nvSpPr>
        <p:spPr>
          <a:xfrm>
            <a:off x="838200" y="1304729"/>
            <a:ext cx="10515600" cy="1628972"/>
          </a:xfrm>
        </p:spPr>
        <p:txBody>
          <a:bodyPr>
            <a:normAutofit fontScale="92500" lnSpcReduction="20000"/>
          </a:bodyPr>
          <a:lstStyle/>
          <a:p>
            <a:pPr marL="0" indent="0">
              <a:buNone/>
            </a:pPr>
            <a:r>
              <a:rPr kumimoji="1" lang="en-US" altLang="ja-JP" dirty="0"/>
              <a:t>ex</a:t>
            </a:r>
            <a:r>
              <a:rPr kumimoji="1" lang="ja-JP" altLang="en-US" dirty="0"/>
              <a:t>：</a:t>
            </a:r>
            <a:r>
              <a:rPr lang="en-US" altLang="ja-JP" dirty="0"/>
              <a:t>Coulomb potential</a:t>
            </a:r>
          </a:p>
          <a:p>
            <a:pPr marL="0" indent="0">
              <a:buNone/>
            </a:pPr>
            <a:endParaRPr kumimoji="1" lang="en-US" altLang="ja-JP" dirty="0"/>
          </a:p>
          <a:p>
            <a:pPr marL="0" indent="0">
              <a:buNone/>
            </a:pPr>
            <a:endParaRPr lang="en-US" altLang="ja-JP" dirty="0"/>
          </a:p>
          <a:p>
            <a:pPr marL="0" indent="0">
              <a:buNone/>
            </a:pPr>
            <a:r>
              <a:rPr kumimoji="1" lang="en-US" altLang="ja-JP" dirty="0"/>
              <a:t>Lennard-Jones</a:t>
            </a:r>
            <a:r>
              <a:rPr lang="ja-JP" altLang="en-US" dirty="0"/>
              <a:t> </a:t>
            </a:r>
            <a:r>
              <a:rPr kumimoji="1" lang="en-US" altLang="ja-JP" dirty="0"/>
              <a:t>potential</a:t>
            </a:r>
          </a:p>
          <a:p>
            <a:pPr marL="0" indent="0">
              <a:buNone/>
            </a:pPr>
            <a:endParaRPr lang="en-US" altLang="ja-JP" dirty="0"/>
          </a:p>
          <a:p>
            <a:pPr marL="0" indent="0">
              <a:buNone/>
            </a:pPr>
            <a:endParaRPr lang="en-US" altLang="ja-JP" dirty="0"/>
          </a:p>
          <a:p>
            <a:pPr marL="0" indent="0">
              <a:buNone/>
            </a:pPr>
            <a:endParaRPr lang="en-US" altLang="ja-JP" dirty="0"/>
          </a:p>
          <a:p>
            <a:pPr marL="0" indent="0">
              <a:buNone/>
            </a:pPr>
            <a:endParaRPr kumimoji="1" lang="ja-JP" altLang="en-US" dirty="0"/>
          </a:p>
        </p:txBody>
      </p:sp>
      <p:pic>
        <p:nvPicPr>
          <p:cNvPr id="5" name="図 4">
            <a:extLst>
              <a:ext uri="{FF2B5EF4-FFF2-40B4-BE49-F238E27FC236}">
                <a16:creationId xmlns:a16="http://schemas.microsoft.com/office/drawing/2014/main" id="{6331385E-1B93-4830-B9D5-ED509C037EF6}"/>
              </a:ext>
            </a:extLst>
          </p:cNvPr>
          <p:cNvPicPr>
            <a:picLocks noChangeAspect="1"/>
          </p:cNvPicPr>
          <p:nvPr/>
        </p:nvPicPr>
        <p:blipFill>
          <a:blip r:embed="rId2"/>
          <a:stretch>
            <a:fillRect/>
          </a:stretch>
        </p:blipFill>
        <p:spPr>
          <a:xfrm>
            <a:off x="2527300" y="2933701"/>
            <a:ext cx="5981700" cy="3579212"/>
          </a:xfrm>
          <a:prstGeom prst="rect">
            <a:avLst/>
          </a:prstGeom>
        </p:spPr>
      </p:pic>
    </p:spTree>
    <p:extLst>
      <p:ext uri="{BB962C8B-B14F-4D97-AF65-F5344CB8AC3E}">
        <p14:creationId xmlns:p14="http://schemas.microsoft.com/office/powerpoint/2010/main" val="671852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FCB48-857B-4CE9-80CB-39E79289EFFB}"/>
              </a:ext>
            </a:extLst>
          </p:cNvPr>
          <p:cNvSpPr>
            <a:spLocks noGrp="1"/>
          </p:cNvSpPr>
          <p:nvPr>
            <p:ph type="title"/>
          </p:nvPr>
        </p:nvSpPr>
        <p:spPr>
          <a:xfrm>
            <a:off x="848895" y="323390"/>
            <a:ext cx="10515600" cy="981339"/>
          </a:xfrm>
        </p:spPr>
        <p:txBody>
          <a:bodyPr/>
          <a:lstStyle/>
          <a:p>
            <a:pPr algn="ctr"/>
            <a:r>
              <a:rPr kumimoji="1" lang="ja-JP" altLang="en-US" dirty="0"/>
              <a:t>ポテンシャル関数（力場）</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9A9AC08-F0B0-40CA-8248-DEB2CF5B2293}"/>
                  </a:ext>
                </a:extLst>
              </p:cNvPr>
              <p:cNvSpPr>
                <a:spLocks noGrp="1"/>
              </p:cNvSpPr>
              <p:nvPr>
                <p:ph idx="1"/>
              </p:nvPr>
            </p:nvSpPr>
            <p:spPr>
              <a:xfrm>
                <a:off x="838200" y="1346464"/>
                <a:ext cx="10515600" cy="5361935"/>
              </a:xfrm>
            </p:spPr>
            <p:txBody>
              <a:bodyPr>
                <a:normAutofit/>
              </a:bodyPr>
              <a:lstStyle/>
              <a:p>
                <a:pPr marL="0" indent="0">
                  <a:buNone/>
                </a:pPr>
                <a:r>
                  <a:rPr kumimoji="1" lang="en-US" altLang="ja-JP" dirty="0"/>
                  <a:t>Lennard-Jones</a:t>
                </a:r>
                <a:r>
                  <a:rPr lang="ja-JP" altLang="en-US" dirty="0"/>
                  <a:t> </a:t>
                </a:r>
                <a:r>
                  <a:rPr kumimoji="1" lang="en-US" altLang="ja-JP" dirty="0"/>
                  <a:t>potential</a:t>
                </a:r>
              </a:p>
              <a:p>
                <a:pPr marL="0" indent="0">
                  <a:buNone/>
                </a:pPr>
                <a:endParaRPr lang="en-US" altLang="ja-JP" dirty="0"/>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a:rPr>
                        <m:t>𝑈</m:t>
                      </m:r>
                      <m:d>
                        <m:dPr>
                          <m:ctrlPr>
                            <a:rPr lang="en-US" altLang="ja-JP" i="1">
                              <a:latin typeface="Cambria Math" panose="02040503050406030204" pitchFamily="18" charset="0"/>
                            </a:rPr>
                          </m:ctrlPr>
                        </m:dPr>
                        <m:e>
                          <m:r>
                            <a:rPr lang="en-US" altLang="ja-JP" i="1">
                              <a:latin typeface="Cambria Math"/>
                            </a:rPr>
                            <m:t>𝑟</m:t>
                          </m:r>
                        </m:e>
                      </m:d>
                      <m:r>
                        <a:rPr lang="en-US" altLang="ja-JP" i="1">
                          <a:latin typeface="Cambria Math"/>
                        </a:rPr>
                        <m:t>=4</m:t>
                      </m:r>
                      <m:r>
                        <a:rPr lang="en-US" altLang="ja-JP" i="1">
                          <a:latin typeface="Cambria Math"/>
                        </a:rPr>
                        <m:t>𝜀</m:t>
                      </m:r>
                      <m:d>
                        <m:dPr>
                          <m:begChr m:val="{"/>
                          <m:endChr m:val="}"/>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𝜎</m:t>
                                      </m:r>
                                    </m:num>
                                    <m:den>
                                      <m:r>
                                        <a:rPr lang="en-US" altLang="ja-JP" i="1">
                                          <a:latin typeface="Cambria Math"/>
                                        </a:rPr>
                                        <m:t>𝑟</m:t>
                                      </m:r>
                                    </m:den>
                                  </m:f>
                                </m:e>
                              </m:d>
                            </m:e>
                            <m:sup>
                              <m:r>
                                <a:rPr lang="en-US" altLang="ja-JP" i="1">
                                  <a:latin typeface="Cambria Math"/>
                                </a:rPr>
                                <m:t>12</m:t>
                              </m:r>
                            </m:sup>
                          </m:sSup>
                          <m:sSup>
                            <m:sSupPr>
                              <m:ctrlPr>
                                <a:rPr lang="en-US" altLang="ja-JP" i="1">
                                  <a:latin typeface="Cambria Math" panose="02040503050406030204" pitchFamily="18" charset="0"/>
                                </a:rPr>
                              </m:ctrlPr>
                            </m:sSupPr>
                            <m:e>
                              <m:r>
                                <a:rPr lang="en-US" altLang="ja-JP" i="1">
                                  <a:latin typeface="Cambria Math"/>
                                </a:rPr>
                                <m:t>−</m:t>
                              </m:r>
                              <m:d>
                                <m:dPr>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r>
                                        <a:rPr lang="en-US" altLang="ja-JP" i="1">
                                          <a:latin typeface="Cambria Math"/>
                                        </a:rPr>
                                        <m:t>𝜎</m:t>
                                      </m:r>
                                    </m:num>
                                    <m:den>
                                      <m:r>
                                        <a:rPr lang="en-US" altLang="ja-JP" i="1">
                                          <a:latin typeface="Cambria Math"/>
                                        </a:rPr>
                                        <m:t>𝑟</m:t>
                                      </m:r>
                                    </m:den>
                                  </m:f>
                                </m:e>
                              </m:d>
                            </m:e>
                            <m:sup>
                              <m:r>
                                <a:rPr lang="en-US" altLang="ja-JP" i="1">
                                  <a:latin typeface="Cambria Math"/>
                                </a:rPr>
                                <m:t>6</m:t>
                              </m:r>
                            </m:sup>
                          </m:sSup>
                        </m:e>
                      </m:d>
                    </m:oMath>
                  </m:oMathPara>
                </a14:m>
                <a:endParaRPr kumimoji="1" lang="en-US" altLang="ja-JP" dirty="0"/>
              </a:p>
              <a:p>
                <a:pPr marL="0" indent="0" algn="ctr">
                  <a:buNone/>
                </a:pPr>
                <a:r>
                  <a:rPr kumimoji="1" lang="ja-JP" altLang="en-US" dirty="0"/>
                  <a:t>（</a:t>
                </a:r>
                <a:r>
                  <a:rPr kumimoji="1" lang="en-US" altLang="ja-JP" dirty="0"/>
                  <a:t>12,6</a:t>
                </a:r>
                <a:r>
                  <a:rPr kumimoji="1" lang="ja-JP" altLang="en-US" dirty="0"/>
                  <a:t>はフィッティングによって決定）</a:t>
                </a:r>
                <a:endParaRPr kumimoji="1" lang="en-US" altLang="ja-JP" dirty="0"/>
              </a:p>
              <a:p>
                <a:pPr marL="0" indent="0">
                  <a:buNone/>
                </a:pPr>
                <a:r>
                  <a:rPr kumimoji="1" lang="ja-JP" altLang="en-US" dirty="0"/>
                  <a:t>２個の分子の分子間相互作用に用いられる。</a:t>
                </a:r>
                <a:r>
                  <a:rPr lang="ja-JP" altLang="en-US" dirty="0"/>
                  <a:t>複数分子間の相互作用を無視し、２分子間のポテンシャルエネルギーの和として表すことができる。</a:t>
                </a:r>
                <a:endParaRPr lang="en-US" altLang="ja-JP" dirty="0"/>
              </a:p>
              <a:p>
                <a:pPr marL="0" indent="0" algn="ctr">
                  <a:buNone/>
                </a:pPr>
                <a14:m>
                  <m:oMath xmlns:m="http://schemas.openxmlformats.org/officeDocument/2006/math">
                    <m:sSub>
                      <m:sSubPr>
                        <m:ctrlPr>
                          <a:rPr kumimoji="1" lang="en-US" altLang="ja-JP" i="1" smtClean="0">
                            <a:latin typeface="Cambria Math" panose="02040503050406030204" pitchFamily="18" charset="0"/>
                          </a:rPr>
                        </m:ctrlPr>
                      </m:sSubPr>
                      <m:e>
                        <m:r>
                          <m:rPr>
                            <m:sty m:val="p"/>
                          </m:rPr>
                          <a:rPr lang="en-US" altLang="ja-JP" i="0">
                            <a:latin typeface="Cambria Math" panose="02040503050406030204" pitchFamily="18" charset="0"/>
                          </a:rPr>
                          <m:t>U</m:t>
                        </m:r>
                      </m:e>
                      <m:sub>
                        <m:r>
                          <m:rPr>
                            <m:sty m:val="p"/>
                          </m:rPr>
                          <a:rPr lang="en-US" altLang="ja-JP" i="0">
                            <a:latin typeface="Cambria Math" panose="02040503050406030204" pitchFamily="18" charset="0"/>
                          </a:rPr>
                          <m:t>N</m:t>
                        </m:r>
                      </m:sub>
                    </m:sSub>
                  </m:oMath>
                </a14:m>
                <a:r>
                  <a:rPr kumimoji="1" lang="en-US" altLang="ja-JP" dirty="0"/>
                  <a:t>(</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1" i="0" smtClean="0">
                            <a:latin typeface="Cambria Math" panose="02040503050406030204" pitchFamily="18" charset="0"/>
                          </a:rPr>
                          <m:t>𝐫</m:t>
                        </m:r>
                      </m:e>
                      <m:sup>
                        <m:r>
                          <m:rPr>
                            <m:sty m:val="p"/>
                          </m:rPr>
                          <a:rPr kumimoji="1" lang="en-US" altLang="ja-JP" b="0" i="0" smtClean="0">
                            <a:latin typeface="Cambria Math" panose="02040503050406030204" pitchFamily="18" charset="0"/>
                          </a:rPr>
                          <m:t>N</m:t>
                        </m:r>
                      </m:sup>
                    </m:sSup>
                  </m:oMath>
                </a14:m>
                <a:r>
                  <a:rPr kumimoji="1" lang="en-US" altLang="ja-JP" dirty="0"/>
                  <a:t>)=ΣΣ</a:t>
                </a:r>
                <a:r>
                  <a:rPr lang="en-US" altLang="ja-JP" dirty="0"/>
                  <a:t> </a:t>
                </a:r>
                <a14:m>
                  <m:oMath xmlns:m="http://schemas.openxmlformats.org/officeDocument/2006/math">
                    <m:r>
                      <m:rPr>
                        <m:sty m:val="p"/>
                      </m:rPr>
                      <a:rPr lang="en-US" altLang="ja-JP" i="0">
                        <a:latin typeface="Cambria Math"/>
                      </a:rPr>
                      <m:t>U</m:t>
                    </m:r>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1" i="0" smtClean="0">
                                <a:latin typeface="Cambria Math" panose="02040503050406030204" pitchFamily="18" charset="0"/>
                              </a:rPr>
                              <m:t>𝐫</m:t>
                            </m:r>
                          </m:e>
                          <m:sub>
                            <m:r>
                              <m:rPr>
                                <m:sty m:val="p"/>
                              </m:rPr>
                              <a:rPr lang="en-US" altLang="ja-JP" b="0" i="0" smtClean="0">
                                <a:latin typeface="Cambria Math" panose="02040503050406030204" pitchFamily="18" charset="0"/>
                              </a:rPr>
                              <m:t>ij</m:t>
                            </m:r>
                          </m:sub>
                        </m:sSub>
                      </m:e>
                    </m:d>
                  </m:oMath>
                </a14:m>
                <a:endParaRPr kumimoji="1" lang="en-US" altLang="ja-JP"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89A9AC08-F0B0-40CA-8248-DEB2CF5B2293}"/>
                  </a:ext>
                </a:extLst>
              </p:cNvPr>
              <p:cNvSpPr>
                <a:spLocks noGrp="1" noRot="1" noChangeAspect="1" noMove="1" noResize="1" noEditPoints="1" noAdjustHandles="1" noChangeArrowheads="1" noChangeShapeType="1" noTextEdit="1"/>
              </p:cNvSpPr>
              <p:nvPr>
                <p:ph idx="1"/>
              </p:nvPr>
            </p:nvSpPr>
            <p:spPr>
              <a:xfrm>
                <a:off x="838200" y="1346464"/>
                <a:ext cx="10515600" cy="5361935"/>
              </a:xfrm>
              <a:blipFill>
                <a:blip r:embed="rId2"/>
                <a:stretch>
                  <a:fillRect l="-1217" t="-1934" r="-69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0A0BB6D8-07D8-49A4-A1DB-2F6E7D247AC9}"/>
              </a:ext>
            </a:extLst>
          </p:cNvPr>
          <p:cNvSpPr txBox="1"/>
          <p:nvPr/>
        </p:nvSpPr>
        <p:spPr>
          <a:xfrm>
            <a:off x="6106695" y="5326870"/>
            <a:ext cx="673769" cy="369332"/>
          </a:xfrm>
          <a:prstGeom prst="rect">
            <a:avLst/>
          </a:prstGeom>
          <a:noFill/>
        </p:spPr>
        <p:txBody>
          <a:bodyPr wrap="square" rtlCol="0">
            <a:spAutoFit/>
          </a:bodyPr>
          <a:lstStyle/>
          <a:p>
            <a:r>
              <a:rPr kumimoji="1" lang="en-US" altLang="ja-JP" dirty="0" err="1"/>
              <a:t>i</a:t>
            </a:r>
            <a:r>
              <a:rPr kumimoji="1" lang="en-US" altLang="ja-JP" dirty="0"/>
              <a:t>&gt;j</a:t>
            </a:r>
            <a:endParaRPr kumimoji="1" lang="ja-JP" altLang="en-US" dirty="0"/>
          </a:p>
        </p:txBody>
      </p:sp>
    </p:spTree>
    <p:extLst>
      <p:ext uri="{BB962C8B-B14F-4D97-AF65-F5344CB8AC3E}">
        <p14:creationId xmlns:p14="http://schemas.microsoft.com/office/powerpoint/2010/main" val="348168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23273CF8-4369-446C-9A17-38135A8F4B79}"/>
                  </a:ext>
                </a:extLst>
              </p:cNvPr>
              <p:cNvSpPr>
                <a:spLocks noGrp="1"/>
              </p:cNvSpPr>
              <p:nvPr>
                <p:ph idx="1"/>
              </p:nvPr>
            </p:nvSpPr>
            <p:spPr>
              <a:xfrm>
                <a:off x="838200" y="441325"/>
                <a:ext cx="10515600" cy="5975350"/>
              </a:xfrm>
            </p:spPr>
            <p:txBody>
              <a:bodyPr>
                <a:normAutofit/>
              </a:bodyPr>
              <a:lstStyle/>
              <a:p>
                <a:pPr marL="0" indent="0">
                  <a:buNone/>
                </a:pPr>
                <a:r>
                  <a:rPr kumimoji="1" lang="en-US" altLang="ja-JP" b="1" dirty="0">
                    <a:ea typeface="HG丸ｺﾞｼｯｸM-PRO" panose="020F0600000000000000" pitchFamily="50" charset="-128"/>
                  </a:rPr>
                  <a:t>Velocity </a:t>
                </a:r>
                <a:r>
                  <a:rPr kumimoji="1" lang="en-US" altLang="ja-JP" b="1" dirty="0" err="1">
                    <a:ea typeface="HG丸ｺﾞｼｯｸM-PRO" panose="020F0600000000000000" pitchFamily="50" charset="-128"/>
                  </a:rPr>
                  <a:t>verlet</a:t>
                </a:r>
                <a:r>
                  <a:rPr kumimoji="1" lang="en-US" altLang="ja-JP" b="1" dirty="0">
                    <a:ea typeface="HG丸ｺﾞｼｯｸM-PRO" panose="020F0600000000000000" pitchFamily="50" charset="-128"/>
                  </a:rPr>
                  <a:t> </a:t>
                </a:r>
                <a:r>
                  <a:rPr kumimoji="1" lang="ja-JP" altLang="en-US" b="1" dirty="0">
                    <a:ea typeface="HG丸ｺﾞｼｯｸM-PRO" panose="020F0600000000000000" pitchFamily="50" charset="-128"/>
                  </a:rPr>
                  <a:t>法</a:t>
                </a:r>
                <a:endParaRPr kumimoji="1" lang="en-US" altLang="ja-JP" b="1" dirty="0">
                  <a:ea typeface="HG丸ｺﾞｼｯｸM-PRO" panose="020F0600000000000000" pitchFamily="50" charset="-128"/>
                </a:endParaRPr>
              </a:p>
              <a:p>
                <a:pPr marL="0" indent="0">
                  <a:buNone/>
                </a:pPr>
                <a:endParaRPr lang="en-US" altLang="ja-JP" b="1" dirty="0">
                  <a:ea typeface="HG丸ｺﾞｼｯｸM-PRO" panose="020F0600000000000000" pitchFamily="50" charset="-128"/>
                </a:endParaRPr>
              </a:p>
              <a:p>
                <a:pPr marL="0" indent="0">
                  <a:buNone/>
                </a:pPr>
                <a14:m>
                  <m:oMath xmlns:m="http://schemas.openxmlformats.org/officeDocument/2006/math">
                    <m:sSub>
                      <m:sSubPr>
                        <m:ctrlPr>
                          <a:rPr lang="en-US" altLang="ja-JP" i="1">
                            <a:latin typeface="Cambria Math" panose="02040503050406030204" pitchFamily="18" charset="0"/>
                          </a:rPr>
                        </m:ctrlPr>
                      </m:sSubPr>
                      <m:e>
                        <m:r>
                          <a:rPr lang="en-US" altLang="ja-JP" b="1">
                            <a:latin typeface="Cambria Math"/>
                          </a:rPr>
                          <m:t>𝐫</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r>
                          <a:rPr lang="en-US" altLang="ja-JP" i="1">
                            <a:latin typeface="Cambria Math"/>
                          </a:rPr>
                          <m:t>+∆</m:t>
                        </m:r>
                        <m:r>
                          <a:rPr lang="en-US" altLang="ja-JP" i="1">
                            <a:latin typeface="Cambria Math"/>
                            <a:ea typeface="Cambria Math"/>
                          </a:rPr>
                          <m:t>𝑡</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a:latin typeface="Cambria Math"/>
                          </a:rPr>
                          <m:t>𝐫</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e>
                    </m:d>
                    <m:r>
                      <a:rPr lang="en-US" altLang="ja-JP" b="0" i="1" smtClean="0">
                        <a:latin typeface="Cambria Math" panose="02040503050406030204" pitchFamily="18" charset="0"/>
                        <a:ea typeface="Cambria Math"/>
                      </a:rPr>
                      <m:t>+</m:t>
                    </m:r>
                    <m:d>
                      <m:dPr>
                        <m:begChr m:val="{"/>
                        <m:endChr m:val="}"/>
                        <m:ctrlPr>
                          <a:rPr lang="en-US" altLang="ja-JP" b="0" i="1" smtClean="0">
                            <a:latin typeface="Cambria Math" panose="02040503050406030204" pitchFamily="18" charset="0"/>
                            <a:ea typeface="Cambria Math"/>
                          </a:rPr>
                        </m:ctrlPr>
                      </m:dPr>
                      <m:e>
                        <m:acc>
                          <m:accPr>
                            <m:chr m:val="̇"/>
                            <m:ctrlPr>
                              <a:rPr lang="en-US" altLang="ja-JP" b="0" i="1" smtClean="0">
                                <a:latin typeface="Cambria Math" panose="02040503050406030204" pitchFamily="18" charset="0"/>
                                <a:ea typeface="Cambria Math"/>
                              </a:rPr>
                            </m:ctrlPr>
                          </m:accPr>
                          <m:e>
                            <m:sSub>
                              <m:sSubPr>
                                <m:ctrlPr>
                                  <a:rPr lang="en-US" altLang="ja-JP" i="1">
                                    <a:latin typeface="Cambria Math" panose="02040503050406030204" pitchFamily="18" charset="0"/>
                                  </a:rPr>
                                </m:ctrlPr>
                              </m:sSubPr>
                              <m:e>
                                <m:r>
                                  <a:rPr lang="en-US" altLang="ja-JP" b="1">
                                    <a:latin typeface="Cambria Math"/>
                                  </a:rPr>
                                  <m:t>𝐫</m:t>
                                </m:r>
                              </m:e>
                              <m:sub>
                                <m:r>
                                  <a:rPr lang="en-US" altLang="ja-JP" i="1">
                                    <a:latin typeface="Cambria Math"/>
                                  </a:rPr>
                                  <m:t>𝑖</m:t>
                                </m:r>
                              </m:sub>
                            </m:sSub>
                          </m:e>
                        </m:acc>
                        <m:d>
                          <m:dPr>
                            <m:ctrlPr>
                              <a:rPr lang="en-US" altLang="ja-JP" i="1">
                                <a:latin typeface="Cambria Math" panose="02040503050406030204" pitchFamily="18" charset="0"/>
                              </a:rPr>
                            </m:ctrlPr>
                          </m:dPr>
                          <m:e>
                            <m:r>
                              <a:rPr lang="en-US" altLang="ja-JP" i="1">
                                <a:latin typeface="Cambria Math"/>
                              </a:rPr>
                              <m:t>𝑡</m:t>
                            </m:r>
                            <m:r>
                              <a:rPr lang="en-US" altLang="ja-JP" b="0" i="1" smtClean="0">
                                <a:latin typeface="Cambria Math" panose="02040503050406030204" pitchFamily="18" charset="0"/>
                              </a:rPr>
                              <m:t>−</m:t>
                            </m:r>
                            <m:r>
                              <a:rPr lang="en-US" altLang="ja-JP" i="1">
                                <a:latin typeface="Cambria Math"/>
                              </a:rPr>
                              <m:t>∆</m:t>
                            </m:r>
                            <m:r>
                              <a:rPr lang="en-US" altLang="ja-JP" i="1">
                                <a:latin typeface="Cambria Math"/>
                                <a:ea typeface="Cambria Math"/>
                              </a:rPr>
                              <m:t>𝑡</m:t>
                            </m:r>
                          </m:e>
                        </m:d>
                        <m:r>
                          <a:rPr lang="en-US" altLang="ja-JP" b="0" i="1" smtClean="0">
                            <a:latin typeface="Cambria Math" panose="02040503050406030204" pitchFamily="18" charset="0"/>
                            <a:ea typeface="Cambria Math"/>
                          </a:rPr>
                          <m:t>+</m:t>
                        </m:r>
                        <m:f>
                          <m:fPr>
                            <m:ctrlPr>
                              <a:rPr lang="en-US" altLang="ja-JP" b="0" i="1" smtClean="0">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a:latin typeface="Cambria Math"/>
                                  </a:rPr>
                                  <m:t>𝐅</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a:latin typeface="Cambria Math"/>
                                  </a:rPr>
                                  <m:t>𝐅</m:t>
                                </m:r>
                              </m:e>
                              <m:sub>
                                <m:r>
                                  <a:rPr lang="en-US" altLang="ja-JP" i="1">
                                    <a:latin typeface="Cambria Math"/>
                                  </a:rPr>
                                  <m:t>𝑖</m:t>
                                </m:r>
                              </m:sub>
                            </m:sSub>
                            <m:d>
                              <m:dPr>
                                <m:ctrlPr>
                                  <a:rPr lang="en-US" altLang="ja-JP" i="1" smtClean="0">
                                    <a:latin typeface="Cambria Math" panose="02040503050406030204" pitchFamily="18" charset="0"/>
                                  </a:rPr>
                                </m:ctrlPr>
                              </m:dPr>
                              <m:e>
                                <m:r>
                                  <a:rPr lang="en-US" altLang="ja-JP" i="1">
                                    <a:latin typeface="Cambria Math"/>
                                  </a:rPr>
                                  <m:t>𝑡</m:t>
                                </m:r>
                                <m:r>
                                  <a:rPr lang="en-US" altLang="ja-JP" i="1">
                                    <a:latin typeface="Cambria Math" panose="02040503050406030204" pitchFamily="18" charset="0"/>
                                  </a:rPr>
                                  <m:t>−</m:t>
                                </m:r>
                                <m:r>
                                  <a:rPr lang="en-US" altLang="ja-JP" i="1">
                                    <a:latin typeface="Cambria Math"/>
                                  </a:rPr>
                                  <m:t>∆</m:t>
                                </m:r>
                                <m:r>
                                  <a:rPr lang="en-US" altLang="ja-JP" i="1">
                                    <a:latin typeface="Cambria Math"/>
                                    <a:ea typeface="Cambria Math"/>
                                  </a:rPr>
                                  <m:t>𝑡</m:t>
                                </m:r>
                              </m:e>
                            </m:d>
                          </m:num>
                          <m:den>
                            <m:sSub>
                              <m:sSubPr>
                                <m:ctrlPr>
                                  <a:rPr lang="en-US" altLang="ja-JP" i="1">
                                    <a:latin typeface="Cambria Math" panose="02040503050406030204" pitchFamily="18" charset="0"/>
                                  </a:rPr>
                                </m:ctrlPr>
                              </m:sSubPr>
                              <m:e>
                                <m:r>
                                  <a:rPr lang="en-US" altLang="ja-JP" i="1">
                                    <a:latin typeface="Cambria Math"/>
                                  </a:rPr>
                                  <m:t>2</m:t>
                                </m:r>
                                <m:r>
                                  <a:rPr lang="en-US" altLang="ja-JP" i="1">
                                    <a:latin typeface="Cambria Math"/>
                                  </a:rPr>
                                  <m:t>𝑚</m:t>
                                </m:r>
                              </m:e>
                              <m:sub>
                                <m:r>
                                  <a:rPr lang="en-US" altLang="ja-JP" i="1">
                                    <a:latin typeface="Cambria Math"/>
                                  </a:rPr>
                                  <m:t>𝑖</m:t>
                                </m:r>
                              </m:sub>
                            </m:sSub>
                          </m:den>
                        </m:f>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𝑡</m:t>
                        </m:r>
                      </m:e>
                    </m:d>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𝑡</m:t>
                    </m:r>
                    <m:r>
                      <a:rPr lang="en-US" altLang="ja-JP" b="0" i="1" smtClean="0">
                        <a:latin typeface="Cambria Math" panose="02040503050406030204" pitchFamily="18" charset="0"/>
                        <a:ea typeface="Cambria Math" panose="02040503050406030204" pitchFamily="18" charset="0"/>
                      </a:rPr>
                      <m:t>+</m:t>
                    </m:r>
                  </m:oMath>
                </a14:m>
                <a:r>
                  <a:rPr lang="en-US" altLang="ja-JP" dirty="0">
                    <a:ea typeface="Cambria Math"/>
                  </a:rPr>
                  <a:t> </a:t>
                </a:r>
                <a14:m>
                  <m:oMath xmlns:m="http://schemas.openxmlformats.org/officeDocument/2006/math">
                    <m:f>
                      <m:fPr>
                        <m:ctrlPr>
                          <a:rPr lang="en-US" altLang="ja-JP" i="1">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a:latin typeface="Cambria Math"/>
                              </a:rPr>
                              <m:t>𝐅</m:t>
                            </m:r>
                          </m:e>
                          <m:sub>
                            <m:r>
                              <a:rPr lang="en-US" altLang="ja-JP" i="1">
                                <a:latin typeface="Cambria Math"/>
                              </a:rPr>
                              <m:t>𝑖</m:t>
                            </m:r>
                          </m:sub>
                        </m:sSub>
                        <m:r>
                          <a:rPr lang="en-US" altLang="ja-JP" i="1">
                            <a:latin typeface="Cambria Math"/>
                          </a:rPr>
                          <m:t>(</m:t>
                        </m:r>
                        <m:r>
                          <a:rPr lang="en-US" altLang="ja-JP" i="1">
                            <a:latin typeface="Cambria Math"/>
                          </a:rPr>
                          <m:t>𝑡</m:t>
                        </m:r>
                        <m:r>
                          <a:rPr lang="en-US" altLang="ja-JP" i="1">
                            <a:latin typeface="Cambria Math"/>
                          </a:rPr>
                          <m:t>)</m:t>
                        </m:r>
                      </m:num>
                      <m:den>
                        <m:sSub>
                          <m:sSubPr>
                            <m:ctrlPr>
                              <a:rPr lang="en-US" altLang="ja-JP" i="1">
                                <a:latin typeface="Cambria Math" panose="02040503050406030204" pitchFamily="18" charset="0"/>
                              </a:rPr>
                            </m:ctrlPr>
                          </m:sSubPr>
                          <m:e>
                            <m:r>
                              <a:rPr lang="en-US" altLang="ja-JP" i="1">
                                <a:latin typeface="Cambria Math"/>
                              </a:rPr>
                              <m:t>2</m:t>
                            </m:r>
                            <m:r>
                              <a:rPr lang="en-US" altLang="ja-JP" i="1">
                                <a:latin typeface="Cambria Math"/>
                              </a:rPr>
                              <m:t>𝑚</m:t>
                            </m:r>
                          </m:e>
                          <m:sub>
                            <m:r>
                              <a:rPr lang="en-US" altLang="ja-JP" i="1">
                                <a:latin typeface="Cambria Math"/>
                              </a:rPr>
                              <m:t>𝑖</m:t>
                            </m:r>
                          </m:sub>
                        </m:sSub>
                      </m:den>
                    </m:f>
                    <m:r>
                      <a:rPr lang="en-US" altLang="ja-JP" i="1">
                        <a:latin typeface="Cambria Math"/>
                        <a:ea typeface="Cambria Math"/>
                      </a:rPr>
                      <m:t>∆</m:t>
                    </m:r>
                    <m:sSup>
                      <m:sSupPr>
                        <m:ctrlPr>
                          <a:rPr lang="en-US" altLang="ja-JP" i="1">
                            <a:latin typeface="Cambria Math" panose="02040503050406030204" pitchFamily="18" charset="0"/>
                            <a:ea typeface="Cambria Math"/>
                          </a:rPr>
                        </m:ctrlPr>
                      </m:sSupPr>
                      <m:e>
                        <m:r>
                          <a:rPr lang="en-US" altLang="ja-JP" i="1">
                            <a:latin typeface="Cambria Math"/>
                            <a:ea typeface="Cambria Math"/>
                          </a:rPr>
                          <m:t>𝑡</m:t>
                        </m:r>
                      </m:e>
                      <m:sup>
                        <m:r>
                          <a:rPr lang="en-US" altLang="ja-JP" i="1">
                            <a:latin typeface="Cambria Math"/>
                            <a:ea typeface="Cambria Math"/>
                          </a:rPr>
                          <m:t>2</m:t>
                        </m:r>
                      </m:sup>
                    </m:sSup>
                  </m:oMath>
                </a14:m>
                <a:endParaRPr lang="en-US" altLang="ja-JP" i="1" dirty="0">
                  <a:latin typeface="Cambria Math" panose="02040503050406030204" pitchFamily="18" charset="0"/>
                </a:endParaRPr>
              </a:p>
              <a:p>
                <a:pPr marL="0" indent="0">
                  <a:buNone/>
                </a:pPr>
                <a:r>
                  <a:rPr lang="ja-JP" altLang="en-US" dirty="0">
                    <a:latin typeface="Cambria Math" panose="02040503050406030204" pitchFamily="18" charset="0"/>
                  </a:rPr>
                  <a:t>時刻</a:t>
                </a:r>
                <a:r>
                  <a:rPr lang="en-US" altLang="ja-JP" dirty="0">
                    <a:latin typeface="Cambria Math" panose="02040503050406030204" pitchFamily="18" charset="0"/>
                  </a:rPr>
                  <a:t>t=t</a:t>
                </a:r>
                <a:r>
                  <a:rPr lang="ja-JP" altLang="en-US" dirty="0">
                    <a:latin typeface="Cambria Math" panose="02040503050406030204" pitchFamily="18" charset="0"/>
                  </a:rPr>
                  <a:t>まわりの速度を</a:t>
                </a:r>
                <a:endParaRPr lang="en-US" altLang="ja-JP" dirty="0">
                  <a:latin typeface="Cambria Math" panose="02040503050406030204" pitchFamily="18" charset="0"/>
                </a:endParaRPr>
              </a:p>
              <a:p>
                <a:pPr marL="0" indent="0">
                  <a:buNone/>
                </a:pPr>
                <a:endParaRPr lang="en-US" altLang="ja-JP"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1" i="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b="0" i="0" smtClean="0">
                          <a:latin typeface="Cambria Math" panose="02040503050406030204" pitchFamily="18" charset="0"/>
                          <a:ea typeface="Cambria Math"/>
                        </a:rPr>
                        <m:t>=</m:t>
                      </m:r>
                      <m:sSub>
                        <m:sSubPr>
                          <m:ctrlPr>
                            <a:rPr lang="en-US" altLang="ja-JP" i="1">
                              <a:latin typeface="Cambria Math" panose="02040503050406030204" pitchFamily="18" charset="0"/>
                            </a:rPr>
                          </m:ctrlPr>
                        </m:sSubPr>
                        <m:e>
                          <m:r>
                            <a:rPr lang="en-US" altLang="ja-JP" b="1" i="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panose="02040503050406030204" pitchFamily="18" charset="0"/>
                            </a:rPr>
                            <m:t>−</m:t>
                          </m:r>
                          <m:r>
                            <a:rPr lang="en-US" altLang="ja-JP" i="0">
                              <a:latin typeface="Cambria Math"/>
                            </a:rPr>
                            <m:t>∆</m:t>
                          </m:r>
                          <m:r>
                            <m:rPr>
                              <m:sty m:val="p"/>
                            </m:rPr>
                            <a:rPr lang="en-US" altLang="ja-JP" i="0">
                              <a:latin typeface="Cambria Math"/>
                              <a:ea typeface="Cambria Math"/>
                            </a:rPr>
                            <m:t>t</m:t>
                          </m:r>
                        </m:e>
                      </m:d>
                      <m:r>
                        <a:rPr lang="en-US" altLang="ja-JP" b="0" i="0" smtClean="0">
                          <a:latin typeface="Cambria Math" panose="02040503050406030204" pitchFamily="18" charset="0"/>
                          <a:ea typeface="Cambria Math"/>
                        </a:rPr>
                        <m:t>+</m:t>
                      </m:r>
                      <m:f>
                        <m:fPr>
                          <m:ctrlPr>
                            <a:rPr lang="en-US" altLang="ja-JP" i="1">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i="0">
                              <a:latin typeface="Cambria Math" panose="02040503050406030204" pitchFamily="18" charset="0"/>
                            </a:rPr>
                            <m:t>+</m:t>
                          </m:r>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panose="02040503050406030204" pitchFamily="18" charset="0"/>
                                </a:rPr>
                                <m:t>−</m:t>
                              </m:r>
                              <m:r>
                                <a:rPr lang="en-US" altLang="ja-JP" i="0">
                                  <a:latin typeface="Cambria Math"/>
                                </a:rPr>
                                <m:t>∆</m:t>
                              </m:r>
                              <m:r>
                                <m:rPr>
                                  <m:sty m:val="p"/>
                                </m:rPr>
                                <a:rPr lang="en-US" altLang="ja-JP" i="0">
                                  <a:latin typeface="Cambria Math"/>
                                  <a:ea typeface="Cambria Math"/>
                                </a:rPr>
                                <m:t>t</m:t>
                              </m:r>
                            </m:e>
                          </m:d>
                        </m:num>
                        <m:den>
                          <m:sSub>
                            <m:sSubPr>
                              <m:ctrlPr>
                                <a:rPr lang="en-US" altLang="ja-JP" i="1">
                                  <a:latin typeface="Cambria Math" panose="02040503050406030204" pitchFamily="18" charset="0"/>
                                </a:rPr>
                              </m:ctrlPr>
                            </m:sSubPr>
                            <m:e>
                              <m:r>
                                <a:rPr lang="en-US" altLang="ja-JP" i="0">
                                  <a:latin typeface="Cambria Math"/>
                                </a:rPr>
                                <m:t>2</m:t>
                              </m:r>
                              <m:r>
                                <m:rPr>
                                  <m:sty m:val="p"/>
                                </m:rPr>
                                <a:rPr lang="en-US" altLang="ja-JP" i="0">
                                  <a:latin typeface="Cambria Math"/>
                                </a:rPr>
                                <m:t>m</m:t>
                              </m:r>
                            </m:e>
                            <m:sub>
                              <m:r>
                                <m:rPr>
                                  <m:sty m:val="p"/>
                                </m:rPr>
                                <a:rPr lang="en-US" altLang="ja-JP" i="0">
                                  <a:latin typeface="Cambria Math"/>
                                </a:rPr>
                                <m:t>i</m:t>
                              </m:r>
                            </m:sub>
                          </m:sSub>
                        </m:den>
                      </m:f>
                      <m:r>
                        <a:rPr lang="en-US" altLang="ja-JP" i="0">
                          <a:latin typeface="Cambria Math" panose="02040503050406030204" pitchFamily="18" charset="0"/>
                          <a:ea typeface="Cambria Math" panose="02040503050406030204" pitchFamily="18" charset="0"/>
                        </a:rPr>
                        <m:t>∆</m:t>
                      </m:r>
                      <m:r>
                        <m:rPr>
                          <m:sty m:val="p"/>
                        </m:rPr>
                        <a:rPr lang="en-US" altLang="ja-JP" i="0">
                          <a:latin typeface="Cambria Math" panose="02040503050406030204" pitchFamily="18" charset="0"/>
                          <a:ea typeface="Cambria Math" panose="02040503050406030204" pitchFamily="18" charset="0"/>
                        </a:rPr>
                        <m:t>t</m:t>
                      </m:r>
                    </m:oMath>
                  </m:oMathPara>
                </a14:m>
                <a:endParaRPr lang="en-US" altLang="ja-JP" dirty="0">
                  <a:latin typeface="Cambria Math" panose="02040503050406030204" pitchFamily="18" charset="0"/>
                </a:endParaRPr>
              </a:p>
              <a:p>
                <a:pPr marL="0" indent="0">
                  <a:buNone/>
                </a:pPr>
                <a:r>
                  <a:rPr lang="ja-JP" altLang="en-US" dirty="0">
                    <a:latin typeface="Cambria Math" panose="02040503050406030204" pitchFamily="18" charset="0"/>
                  </a:rPr>
                  <a:t>とすると</a:t>
                </a:r>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1" i="0">
                              <a:latin typeface="Cambria Math"/>
                            </a:rPr>
                            <m:t>𝐫</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a:rPr>
                            <m:t>+∆</m:t>
                          </m:r>
                          <m:r>
                            <m:rPr>
                              <m:sty m:val="p"/>
                            </m:rPr>
                            <a:rPr lang="en-US" altLang="ja-JP" i="0">
                              <a:latin typeface="Cambria Math"/>
                              <a:ea typeface="Cambria Math"/>
                            </a:rPr>
                            <m:t>t</m:t>
                          </m:r>
                        </m:e>
                      </m:d>
                      <m:r>
                        <a:rPr lang="en-US" altLang="ja-JP" i="0">
                          <a:latin typeface="Cambria Math"/>
                        </a:rPr>
                        <m:t>=</m:t>
                      </m:r>
                      <m:r>
                        <a:rPr lang="ja-JP" altLang="en-US" i="0">
                          <a:latin typeface="Cambria Math" panose="02040503050406030204" pitchFamily="18" charset="0"/>
                        </a:rPr>
                        <m:t>２</m:t>
                      </m:r>
                      <m:sSub>
                        <m:sSubPr>
                          <m:ctrlPr>
                            <a:rPr lang="en-US" altLang="ja-JP" i="1">
                              <a:latin typeface="Cambria Math" panose="02040503050406030204" pitchFamily="18" charset="0"/>
                            </a:rPr>
                          </m:ctrlPr>
                        </m:sSubPr>
                        <m:e>
                          <m:r>
                            <a:rPr lang="en-US" altLang="ja-JP" b="1" i="0">
                              <a:latin typeface="Cambria Math"/>
                            </a:rPr>
                            <m:t>𝐫</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0" smtClean="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ea typeface="Cambria Math"/>
                            </a:rPr>
                            <m:t>t</m:t>
                          </m:r>
                        </m:e>
                      </m:d>
                      <m:r>
                        <m:rPr>
                          <m:sty m:val="p"/>
                        </m:rPr>
                        <a:rPr lang="en-US" altLang="ja-JP" i="1">
                          <a:latin typeface="Cambria Math" panose="02040503050406030204" pitchFamily="18" charset="0"/>
                          <a:ea typeface="Cambria Math"/>
                        </a:rPr>
                        <m:t>Δ</m:t>
                      </m:r>
                      <m:r>
                        <m:rPr>
                          <m:sty m:val="p"/>
                        </m:rPr>
                        <a:rPr lang="en-US" altLang="ja-JP" b="0" i="0" smtClean="0">
                          <a:latin typeface="Cambria Math" panose="02040503050406030204" pitchFamily="18" charset="0"/>
                          <a:ea typeface="Cambria Math"/>
                        </a:rPr>
                        <m:t>t</m:t>
                      </m:r>
                      <m:r>
                        <a:rPr lang="en-US" altLang="ja-JP" i="0">
                          <a:latin typeface="Cambria Math"/>
                        </a:rPr>
                        <m:t>+</m:t>
                      </m:r>
                      <m:f>
                        <m:fPr>
                          <m:ctrlPr>
                            <a:rPr lang="en-US" altLang="ja-JP" i="1">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r>
                            <a:rPr lang="en-US" altLang="ja-JP" i="0">
                              <a:latin typeface="Cambria Math"/>
                            </a:rPr>
                            <m:t>(</m:t>
                          </m:r>
                          <m:r>
                            <m:rPr>
                              <m:sty m:val="p"/>
                            </m:rPr>
                            <a:rPr lang="en-US" altLang="ja-JP" i="0">
                              <a:latin typeface="Cambria Math"/>
                            </a:rPr>
                            <m:t>t</m:t>
                          </m:r>
                          <m:r>
                            <a:rPr lang="en-US" altLang="ja-JP" i="0">
                              <a:latin typeface="Cambria Math"/>
                            </a:rPr>
                            <m:t>)</m:t>
                          </m:r>
                        </m:num>
                        <m:den>
                          <m:sSub>
                            <m:sSubPr>
                              <m:ctrlPr>
                                <a:rPr lang="en-US" altLang="ja-JP" i="1">
                                  <a:latin typeface="Cambria Math" panose="02040503050406030204" pitchFamily="18" charset="0"/>
                                </a:rPr>
                              </m:ctrlPr>
                            </m:sSubPr>
                            <m:e>
                              <m:r>
                                <a:rPr lang="en-US" altLang="ja-JP" i="0">
                                  <a:latin typeface="Cambria Math"/>
                                </a:rPr>
                                <m:t>2</m:t>
                              </m:r>
                              <m:r>
                                <m:rPr>
                                  <m:sty m:val="p"/>
                                </m:rPr>
                                <a:rPr lang="en-US" altLang="ja-JP" i="0">
                                  <a:latin typeface="Cambria Math"/>
                                </a:rPr>
                                <m:t>m</m:t>
                              </m:r>
                            </m:e>
                            <m:sub>
                              <m:r>
                                <m:rPr>
                                  <m:sty m:val="p"/>
                                </m:rPr>
                                <a:rPr lang="en-US" altLang="ja-JP" i="0">
                                  <a:latin typeface="Cambria Math"/>
                                </a:rPr>
                                <m:t>i</m:t>
                              </m:r>
                            </m:sub>
                          </m:sSub>
                        </m:den>
                      </m:f>
                      <m:r>
                        <a:rPr lang="en-US" altLang="ja-JP" i="0">
                          <a:latin typeface="Cambria Math"/>
                          <a:ea typeface="Cambria Math"/>
                        </a:rPr>
                        <m:t>∆</m:t>
                      </m:r>
                      <m:sSup>
                        <m:sSupPr>
                          <m:ctrlPr>
                            <a:rPr lang="en-US" altLang="ja-JP" i="1">
                              <a:latin typeface="Cambria Math" panose="02040503050406030204" pitchFamily="18" charset="0"/>
                              <a:ea typeface="Cambria Math"/>
                            </a:rPr>
                          </m:ctrlPr>
                        </m:sSupPr>
                        <m:e>
                          <m:r>
                            <m:rPr>
                              <m:sty m:val="p"/>
                            </m:rPr>
                            <a:rPr lang="en-US" altLang="ja-JP" i="0">
                              <a:latin typeface="Cambria Math"/>
                              <a:ea typeface="Cambria Math"/>
                            </a:rPr>
                            <m:t>t</m:t>
                          </m:r>
                        </m:e>
                        <m:sup>
                          <m:r>
                            <a:rPr lang="en-US" altLang="ja-JP" i="0">
                              <a:latin typeface="Cambria Math"/>
                              <a:ea typeface="Cambria Math"/>
                            </a:rPr>
                            <m:t>2</m:t>
                          </m:r>
                        </m:sup>
                      </m:sSup>
                    </m:oMath>
                  </m:oMathPara>
                </a14:m>
                <a:endParaRPr lang="ja-JP" altLang="en-US" dirty="0"/>
              </a:p>
              <a:p>
                <a:pPr marL="0" indent="0">
                  <a:buNone/>
                </a:pPr>
                <a:r>
                  <a:rPr kumimoji="1" lang="ja-JP" altLang="en-US" dirty="0">
                    <a:latin typeface="+mn-ea"/>
                  </a:rPr>
                  <a:t>力を分子間のポテンシャルの位置微分だとすると、</a:t>
                </a:r>
                <a:r>
                  <a:rPr kumimoji="1" lang="en-US" altLang="ja-JP" dirty="0" err="1">
                    <a:latin typeface="+mn-ea"/>
                  </a:rPr>
                  <a:t>Δ</a:t>
                </a:r>
                <a:r>
                  <a:rPr lang="en-US" altLang="ja-JP" dirty="0" err="1">
                    <a:latin typeface="+mn-ea"/>
                  </a:rPr>
                  <a:t>t</a:t>
                </a:r>
                <a:r>
                  <a:rPr lang="en-US" altLang="ja-JP" dirty="0">
                    <a:latin typeface="+mn-ea"/>
                  </a:rPr>
                  <a:t>[s]</a:t>
                </a:r>
                <a:r>
                  <a:rPr lang="ja-JP" altLang="en-US" dirty="0">
                    <a:latin typeface="+mn-ea"/>
                  </a:rPr>
                  <a:t>後の分子の位置と速度を直接計算することができる。</a:t>
                </a:r>
                <a:endParaRPr kumimoji="1" lang="en-US" altLang="ja-JP" dirty="0">
                  <a:latin typeface="+mn-ea"/>
                </a:endParaRPr>
              </a:p>
            </p:txBody>
          </p:sp>
        </mc:Choice>
        <mc:Fallback xmlns="">
          <p:sp>
            <p:nvSpPr>
              <p:cNvPr id="4" name="コンテンツ プレースホルダー 2">
                <a:extLst>
                  <a:ext uri="{FF2B5EF4-FFF2-40B4-BE49-F238E27FC236}">
                    <a16:creationId xmlns:a16="http://schemas.microsoft.com/office/drawing/2014/main" id="{23273CF8-4369-446C-9A17-38135A8F4B79}"/>
                  </a:ext>
                </a:extLst>
              </p:cNvPr>
              <p:cNvSpPr>
                <a:spLocks noGrp="1" noRot="1" noChangeAspect="1" noMove="1" noResize="1" noEditPoints="1" noAdjustHandles="1" noChangeArrowheads="1" noChangeShapeType="1" noTextEdit="1"/>
              </p:cNvSpPr>
              <p:nvPr>
                <p:ph idx="1"/>
              </p:nvPr>
            </p:nvSpPr>
            <p:spPr>
              <a:xfrm>
                <a:off x="838200" y="441325"/>
                <a:ext cx="10515600" cy="5975350"/>
              </a:xfrm>
              <a:blipFill>
                <a:blip r:embed="rId2"/>
                <a:stretch>
                  <a:fillRect l="-1217" t="-22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1758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73C5482-C950-45B6-A929-D3DE8ACC8F30}"/>
              </a:ext>
            </a:extLst>
          </p:cNvPr>
          <p:cNvSpPr>
            <a:spLocks noGrp="1"/>
          </p:cNvSpPr>
          <p:nvPr>
            <p:ph type="title"/>
          </p:nvPr>
        </p:nvSpPr>
        <p:spPr>
          <a:xfrm>
            <a:off x="838200" y="252829"/>
            <a:ext cx="10515600" cy="1032962"/>
          </a:xfrm>
        </p:spPr>
        <p:txBody>
          <a:bodyPr/>
          <a:lstStyle/>
          <a:p>
            <a:pPr algn="ctr"/>
            <a:r>
              <a:rPr kumimoji="1" lang="ja-JP" altLang="en-US" dirty="0"/>
              <a:t>運動方程式を数値的に解く</a:t>
            </a:r>
          </a:p>
        </p:txBody>
      </p:sp>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06F848F3-EDF0-40EF-AE3F-4DB529FA8DAA}"/>
                  </a:ext>
                </a:extLst>
              </p:cNvPr>
              <p:cNvSpPr txBox="1">
                <a:spLocks/>
              </p:cNvSpPr>
              <p:nvPr/>
            </p:nvSpPr>
            <p:spPr>
              <a:xfrm>
                <a:off x="200526" y="1285791"/>
                <a:ext cx="11790947" cy="51785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t>互いに相互作用する</a:t>
                </a:r>
                <a:r>
                  <a:rPr lang="en-US" altLang="ja-JP" dirty="0"/>
                  <a:t>N</a:t>
                </a:r>
                <a:r>
                  <a:rPr lang="ja-JP" altLang="en-US" dirty="0"/>
                  <a:t>個の粒子</a:t>
                </a:r>
                <a:endParaRPr lang="en-US" altLang="ja-JP" dirty="0"/>
              </a:p>
              <a:p>
                <a:endParaRPr lang="en-US" altLang="ja-JP"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i="1">
                              <a:latin typeface="Cambria Math"/>
                            </a:rPr>
                            <m:t>𝑚</m:t>
                          </m:r>
                        </m:e>
                        <m:sub>
                          <m:r>
                            <a:rPr lang="en-US" altLang="ja-JP" i="1">
                              <a:latin typeface="Cambria Math"/>
                            </a:rPr>
                            <m:t>𝑖</m:t>
                          </m:r>
                        </m:sub>
                      </m:sSub>
                      <m:f>
                        <m:fPr>
                          <m:ctrlPr>
                            <a:rPr lang="en-US" altLang="ja-JP" i="1">
                              <a:latin typeface="Cambria Math" panose="02040503050406030204" pitchFamily="18" charset="0"/>
                            </a:rPr>
                          </m:ctrlPr>
                        </m:fPr>
                        <m:num>
                          <m:sSup>
                            <m:sSupPr>
                              <m:ctrlPr>
                                <a:rPr lang="en-US" altLang="ja-JP" i="1">
                                  <a:latin typeface="Cambria Math" panose="02040503050406030204" pitchFamily="18" charset="0"/>
                                </a:rPr>
                              </m:ctrlPr>
                            </m:sSupPr>
                            <m:e>
                              <m:r>
                                <a:rPr lang="en-US" altLang="ja-JP" i="1">
                                  <a:latin typeface="Cambria Math"/>
                                </a:rPr>
                                <m:t>𝑑</m:t>
                              </m:r>
                            </m:e>
                            <m:sup>
                              <m:r>
                                <a:rPr lang="en-US" altLang="ja-JP" i="1">
                                  <a:latin typeface="Cambria Math"/>
                                </a:rPr>
                                <m:t>2</m:t>
                              </m:r>
                            </m:sup>
                          </m:sSup>
                          <m:sSub>
                            <m:sSubPr>
                              <m:ctrlPr>
                                <a:rPr lang="en-US" altLang="ja-JP" i="1">
                                  <a:latin typeface="Cambria Math" panose="02040503050406030204" pitchFamily="18" charset="0"/>
                                </a:rPr>
                              </m:ctrlPr>
                            </m:sSubPr>
                            <m:e>
                              <m:r>
                                <a:rPr lang="en-US" altLang="ja-JP" i="1">
                                  <a:latin typeface="Cambria Math"/>
                                </a:rPr>
                                <m:t>𝑟</m:t>
                              </m:r>
                            </m:e>
                            <m:sub>
                              <m:r>
                                <a:rPr lang="en-US" altLang="ja-JP" i="1">
                                  <a:latin typeface="Cambria Math"/>
                                </a:rPr>
                                <m:t>𝑖</m:t>
                              </m:r>
                            </m:sub>
                          </m:sSub>
                          <m:r>
                            <a:rPr lang="en-US" altLang="ja-JP" i="1">
                              <a:latin typeface="Cambria Math"/>
                            </a:rPr>
                            <m:t>(</m:t>
                          </m:r>
                          <m:r>
                            <a:rPr lang="en-US" altLang="ja-JP" i="1">
                              <a:latin typeface="Cambria Math"/>
                            </a:rPr>
                            <m:t>𝑡</m:t>
                          </m:r>
                          <m:r>
                            <a:rPr lang="en-US" altLang="ja-JP" i="1">
                              <a:latin typeface="Cambria Math"/>
                            </a:rPr>
                            <m:t>)</m:t>
                          </m:r>
                        </m:num>
                        <m:den>
                          <m:sSup>
                            <m:sSupPr>
                              <m:ctrlPr>
                                <a:rPr lang="en-US" altLang="ja-JP" i="1">
                                  <a:latin typeface="Cambria Math" panose="02040503050406030204" pitchFamily="18" charset="0"/>
                                </a:rPr>
                              </m:ctrlPr>
                            </m:sSupPr>
                            <m:e>
                              <m:r>
                                <a:rPr lang="en-US" altLang="ja-JP" i="1">
                                  <a:latin typeface="Cambria Math"/>
                                </a:rPr>
                                <m:t>𝑑𝑡</m:t>
                              </m:r>
                            </m:e>
                            <m:sup>
                              <m:r>
                                <a:rPr lang="en-US" altLang="ja-JP" i="1">
                                  <a:latin typeface="Cambria Math"/>
                                </a:rPr>
                                <m:t>2</m:t>
                              </m:r>
                            </m:sup>
                          </m:sSup>
                        </m:den>
                      </m:f>
                      <m:r>
                        <a:rPr lang="en-US" altLang="ja-JP" i="1">
                          <a:latin typeface="Cambria Math"/>
                        </a:rPr>
                        <m:t>=</m:t>
                      </m:r>
                      <m:sSub>
                        <m:sSubPr>
                          <m:ctrlPr>
                            <a:rPr lang="en-US" altLang="ja-JP" i="1">
                              <a:latin typeface="Cambria Math" panose="02040503050406030204" pitchFamily="18" charset="0"/>
                            </a:rPr>
                          </m:ctrlPr>
                        </m:sSubPr>
                        <m:e>
                          <m:r>
                            <a:rPr lang="en-US" altLang="ja-JP" i="1">
                              <a:latin typeface="Cambria Math"/>
                            </a:rPr>
                            <m:t>𝐹</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e>
                      </m:d>
                      <m:r>
                        <a:rPr lang="en-US" altLang="ja-JP" i="1">
                          <a:latin typeface="Cambria Math"/>
                        </a:rPr>
                        <m:t>       </m:t>
                      </m:r>
                      <m:d>
                        <m:dPr>
                          <m:ctrlPr>
                            <a:rPr lang="en-US" altLang="ja-JP" i="1">
                              <a:latin typeface="Cambria Math" panose="02040503050406030204" pitchFamily="18" charset="0"/>
                            </a:rPr>
                          </m:ctrlPr>
                        </m:dPr>
                        <m:e>
                          <m:r>
                            <a:rPr lang="en-US" altLang="ja-JP" i="1">
                              <a:latin typeface="Cambria Math"/>
                            </a:rPr>
                            <m:t>𝑖</m:t>
                          </m:r>
                          <m:r>
                            <a:rPr lang="en-US" altLang="ja-JP" i="1">
                              <a:latin typeface="Cambria Math"/>
                            </a:rPr>
                            <m:t>=1,2,⋯,</m:t>
                          </m:r>
                          <m:r>
                            <a:rPr lang="en-US" altLang="ja-JP" i="1">
                              <a:latin typeface="Cambria Math"/>
                              <a:ea typeface="Cambria Math"/>
                            </a:rPr>
                            <m:t>𝑁</m:t>
                          </m:r>
                        </m:e>
                      </m:d>
                    </m:oMath>
                  </m:oMathPara>
                </a14:m>
                <a:endParaRPr lang="en-US" altLang="ja-JP" dirty="0"/>
              </a:p>
              <a:p>
                <a:pPr marL="0" indent="0">
                  <a:buFont typeface="Arial" panose="020B0604020202020204" pitchFamily="34" charset="0"/>
                  <a:buNone/>
                </a:pPr>
                <a:endParaRPr lang="en-US" altLang="ja-JP" dirty="0"/>
              </a:p>
              <a:p>
                <a:pPr marL="0" indent="0">
                  <a:buFont typeface="Arial" panose="020B0604020202020204" pitchFamily="34" charset="0"/>
                  <a:buNone/>
                </a:pPr>
                <a:r>
                  <a:rPr lang="ja-JP" altLang="en-US" dirty="0"/>
                  <a:t>分子の位置</a:t>
                </a:r>
                <a14:m>
                  <m:oMath xmlns:m="http://schemas.openxmlformats.org/officeDocument/2006/math">
                    <m:sSub>
                      <m:sSubPr>
                        <m:ctrlPr>
                          <a:rPr lang="en-US" altLang="ja-JP" i="1" smtClean="0">
                            <a:latin typeface="Cambria Math" panose="02040503050406030204" pitchFamily="18" charset="0"/>
                          </a:rPr>
                        </m:ctrlPr>
                      </m:sSubPr>
                      <m:e>
                        <m:r>
                          <a:rPr lang="en-US" altLang="ja-JP" b="1" i="1">
                            <a:latin typeface="Cambria Math"/>
                          </a:rPr>
                          <m:t>𝒓</m:t>
                        </m:r>
                      </m:e>
                      <m:sub>
                        <m:r>
                          <a:rPr lang="en-US" altLang="ja-JP" i="1">
                            <a:latin typeface="Cambria Math"/>
                          </a:rPr>
                          <m:t>𝑖</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smtClean="0">
                            <a:latin typeface="Cambria Math" panose="02040503050406030204" pitchFamily="18" charset="0"/>
                            <a:ea typeface="Cambria Math" panose="02040503050406030204" pitchFamily="18" charset="0"/>
                          </a:rPr>
                          <m:t>±</m:t>
                        </m:r>
                        <m:r>
                          <a:rPr lang="en-US" altLang="ja-JP" i="0">
                            <a:latin typeface="Cambria Math"/>
                          </a:rPr>
                          <m:t>∆</m:t>
                        </m:r>
                        <m:r>
                          <m:rPr>
                            <m:sty m:val="p"/>
                          </m:rPr>
                          <a:rPr lang="en-US" altLang="ja-JP" i="0">
                            <a:latin typeface="Cambria Math"/>
                            <a:ea typeface="Cambria Math"/>
                          </a:rPr>
                          <m:t>t</m:t>
                        </m:r>
                      </m:e>
                    </m:d>
                    <m:r>
                      <a:rPr lang="ja-JP" altLang="en-US" i="1">
                        <a:latin typeface="Cambria Math" panose="02040503050406030204" pitchFamily="18" charset="0"/>
                        <a:ea typeface="Cambria Math"/>
                      </a:rPr>
                      <m:t>を</m:t>
                    </m:r>
                  </m:oMath>
                </a14:m>
                <a:r>
                  <a:rPr lang="ja-JP" altLang="en-US" dirty="0"/>
                  <a:t>時刻</a:t>
                </a:r>
                <a:r>
                  <a:rPr lang="en-US" altLang="ja-JP" dirty="0"/>
                  <a:t>t=t</a:t>
                </a:r>
                <a:r>
                  <a:rPr lang="ja-JP" altLang="en-US" dirty="0"/>
                  <a:t>まわりでテイラー展開し、足し合わせる。</a:t>
                </a:r>
                <a:endParaRPr lang="en-US" altLang="ja-JP" dirty="0"/>
              </a:p>
              <a:p>
                <a:pPr marL="0" indent="0">
                  <a:buFont typeface="Arial" panose="020B0604020202020204" pitchFamily="34" charset="0"/>
                  <a:buNone/>
                </a:pPr>
                <a:endParaRPr lang="en-US" altLang="ja-JP" dirty="0"/>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1" i="0">
                              <a:latin typeface="Cambria Math"/>
                            </a:rPr>
                            <m:t>𝐫</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r>
                            <a:rPr lang="en-US" altLang="ja-JP" i="1">
                              <a:latin typeface="Cambria Math"/>
                            </a:rPr>
                            <m:t>+∆</m:t>
                          </m:r>
                          <m:r>
                            <a:rPr lang="en-US" altLang="ja-JP" i="1">
                              <a:latin typeface="Cambria Math"/>
                              <a:ea typeface="Cambria Math"/>
                            </a:rPr>
                            <m:t>𝑡</m:t>
                          </m:r>
                        </m:e>
                      </m:d>
                      <m:r>
                        <a:rPr lang="en-US" altLang="ja-JP" i="1">
                          <a:latin typeface="Cambria Math"/>
                        </a:rPr>
                        <m:t>=</m:t>
                      </m:r>
                      <m:r>
                        <a:rPr lang="ja-JP" altLang="en-US" i="1">
                          <a:latin typeface="Cambria Math" panose="02040503050406030204" pitchFamily="18" charset="0"/>
                        </a:rPr>
                        <m:t>２</m:t>
                      </m:r>
                      <m:sSub>
                        <m:sSubPr>
                          <m:ctrlPr>
                            <a:rPr lang="en-US" altLang="ja-JP" i="1">
                              <a:latin typeface="Cambria Math" panose="02040503050406030204" pitchFamily="18" charset="0"/>
                            </a:rPr>
                          </m:ctrlPr>
                        </m:sSubPr>
                        <m:e>
                          <m:r>
                            <a:rPr lang="en-US" altLang="ja-JP" b="1" i="0">
                              <a:latin typeface="Cambria Math"/>
                            </a:rPr>
                            <m:t>𝐫</m:t>
                          </m:r>
                        </m:e>
                        <m:sub>
                          <m:r>
                            <a:rPr lang="en-US" altLang="ja-JP" i="1">
                              <a:latin typeface="Cambria Math"/>
                            </a:rPr>
                            <m:t>𝑖</m:t>
                          </m:r>
                        </m:sub>
                      </m:sSub>
                      <m:d>
                        <m:dPr>
                          <m:ctrlPr>
                            <a:rPr lang="en-US" altLang="ja-JP" b="0" i="1" smtClean="0">
                              <a:latin typeface="Cambria Math" panose="02040503050406030204" pitchFamily="18" charset="0"/>
                            </a:rPr>
                          </m:ctrlPr>
                        </m:dPr>
                        <m:e>
                          <m:r>
                            <a:rPr lang="en-US" altLang="ja-JP" b="0" i="1" smtClean="0">
                              <a:latin typeface="Cambria Math"/>
                            </a:rPr>
                            <m:t>𝑡</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a:latin typeface="Cambria Math"/>
                            </a:rPr>
                            <m:t>𝐫</m:t>
                          </m:r>
                        </m:e>
                        <m:sub>
                          <m:r>
                            <a:rPr lang="en-US" altLang="ja-JP" i="1">
                              <a:latin typeface="Cambria Math"/>
                            </a:rPr>
                            <m:t>𝑖</m:t>
                          </m:r>
                        </m:sub>
                      </m:sSub>
                      <m:d>
                        <m:dPr>
                          <m:ctrlPr>
                            <a:rPr lang="en-US" altLang="ja-JP" i="1">
                              <a:latin typeface="Cambria Math" panose="02040503050406030204" pitchFamily="18" charset="0"/>
                            </a:rPr>
                          </m:ctrlPr>
                        </m:dPr>
                        <m:e>
                          <m:r>
                            <a:rPr lang="en-US" altLang="ja-JP" i="1">
                              <a:latin typeface="Cambria Math"/>
                            </a:rPr>
                            <m:t>𝑡</m:t>
                          </m:r>
                          <m:r>
                            <a:rPr lang="en-US" altLang="ja-JP" b="0" i="1" smtClean="0">
                              <a:latin typeface="Cambria Math" panose="02040503050406030204" pitchFamily="18" charset="0"/>
                            </a:rPr>
                            <m:t>−</m:t>
                          </m:r>
                          <m:r>
                            <a:rPr lang="en-US" altLang="ja-JP" i="1">
                              <a:latin typeface="Cambria Math"/>
                            </a:rPr>
                            <m:t>∆</m:t>
                          </m:r>
                          <m:r>
                            <a:rPr lang="en-US" altLang="ja-JP" i="1">
                              <a:latin typeface="Cambria Math"/>
                              <a:ea typeface="Cambria Math"/>
                            </a:rPr>
                            <m:t>𝑡</m:t>
                          </m:r>
                        </m:e>
                      </m:d>
                      <m:r>
                        <a:rPr lang="en-US" altLang="ja-JP" b="0" i="1" smtClean="0">
                          <a:latin typeface="Cambria Math"/>
                        </a:rPr>
                        <m:t>+</m:t>
                      </m:r>
                      <m:f>
                        <m:fPr>
                          <m:ctrlPr>
                            <a:rPr lang="en-US" altLang="ja-JP" b="0" i="1" smtClean="0">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i="0" smtClean="0">
                                  <a:latin typeface="Cambria Math"/>
                                </a:rPr>
                                <m:t>𝐅</m:t>
                              </m:r>
                            </m:e>
                            <m:sub>
                              <m:r>
                                <a:rPr lang="en-US" altLang="ja-JP" i="1">
                                  <a:latin typeface="Cambria Math"/>
                                </a:rPr>
                                <m:t>𝑖</m:t>
                              </m:r>
                            </m:sub>
                          </m:sSub>
                          <m:d>
                            <m:dPr>
                              <m:ctrlPr>
                                <a:rPr lang="en-US" altLang="ja-JP" b="0" i="1" smtClean="0">
                                  <a:latin typeface="Cambria Math" panose="02040503050406030204" pitchFamily="18" charset="0"/>
                                </a:rPr>
                              </m:ctrlPr>
                            </m:dPr>
                            <m:e>
                              <m:r>
                                <a:rPr lang="en-US" altLang="ja-JP" b="0" i="1" smtClean="0">
                                  <a:latin typeface="Cambria Math"/>
                                </a:rPr>
                                <m:t>𝑡</m:t>
                              </m:r>
                            </m:e>
                          </m:d>
                        </m:num>
                        <m:den>
                          <m:sSub>
                            <m:sSubPr>
                              <m:ctrlPr>
                                <a:rPr lang="en-US" altLang="ja-JP" i="1">
                                  <a:latin typeface="Cambria Math" panose="02040503050406030204" pitchFamily="18" charset="0"/>
                                </a:rPr>
                              </m:ctrlPr>
                            </m:sSubPr>
                            <m:e>
                              <m:r>
                                <a:rPr lang="en-US" altLang="ja-JP" b="0" i="1" smtClean="0">
                                  <a:latin typeface="Cambria Math"/>
                                </a:rPr>
                                <m:t>2</m:t>
                              </m:r>
                              <m:r>
                                <a:rPr lang="en-US" altLang="ja-JP" b="0" i="1" smtClean="0">
                                  <a:latin typeface="Cambria Math"/>
                                </a:rPr>
                                <m:t>𝑚</m:t>
                              </m:r>
                            </m:e>
                            <m:sub>
                              <m:r>
                                <a:rPr lang="en-US" altLang="ja-JP" i="1">
                                  <a:latin typeface="Cambria Math"/>
                                </a:rPr>
                                <m:t>𝑖</m:t>
                              </m:r>
                            </m:sub>
                          </m:sSub>
                        </m:den>
                      </m:f>
                      <m:r>
                        <a:rPr lang="en-US" altLang="ja-JP" b="0" i="1" smtClean="0">
                          <a:latin typeface="Cambria Math"/>
                          <a:ea typeface="Cambria Math"/>
                        </a:rPr>
                        <m:t>∆</m:t>
                      </m:r>
                      <m:sSup>
                        <m:sSupPr>
                          <m:ctrlPr>
                            <a:rPr lang="en-US" altLang="ja-JP" b="0" i="1" smtClean="0">
                              <a:latin typeface="Cambria Math" panose="02040503050406030204" pitchFamily="18" charset="0"/>
                              <a:ea typeface="Cambria Math"/>
                            </a:rPr>
                          </m:ctrlPr>
                        </m:sSupPr>
                        <m:e>
                          <m:r>
                            <a:rPr lang="en-US" altLang="ja-JP" b="0" i="1" smtClean="0">
                              <a:latin typeface="Cambria Math"/>
                              <a:ea typeface="Cambria Math"/>
                            </a:rPr>
                            <m:t>𝑡</m:t>
                          </m:r>
                        </m:e>
                        <m:sup>
                          <m:r>
                            <a:rPr lang="en-US" altLang="ja-JP" b="0" i="1" smtClean="0">
                              <a:latin typeface="Cambria Math"/>
                              <a:ea typeface="Cambria Math"/>
                            </a:rPr>
                            <m:t>2</m:t>
                          </m:r>
                        </m:sup>
                      </m:sSup>
                      <m:r>
                        <a:rPr lang="en-US" altLang="ja-JP" b="0" i="1" smtClean="0">
                          <a:latin typeface="Cambria Math" panose="02040503050406030204" pitchFamily="18" charset="0"/>
                          <a:ea typeface="Cambria Math"/>
                        </a:rPr>
                        <m:t>+…</m:t>
                      </m:r>
                    </m:oMath>
                  </m:oMathPara>
                </a14:m>
                <a:endParaRPr lang="en-US" altLang="ja-JP" dirty="0"/>
              </a:p>
              <a:p>
                <a:pPr marL="0" indent="0">
                  <a:buNone/>
                </a:pPr>
                <a:r>
                  <a:rPr lang="ja-JP" altLang="en-US" dirty="0"/>
                  <a:t>このままでは数値計算上の桁落ちを起こす。</a:t>
                </a:r>
              </a:p>
            </p:txBody>
          </p:sp>
        </mc:Choice>
        <mc:Fallback xmlns="">
          <p:sp>
            <p:nvSpPr>
              <p:cNvPr id="4" name="コンテンツ プレースホルダー 2">
                <a:extLst>
                  <a:ext uri="{FF2B5EF4-FFF2-40B4-BE49-F238E27FC236}">
                    <a16:creationId xmlns:a16="http://schemas.microsoft.com/office/drawing/2014/main" id="{06F848F3-EDF0-40EF-AE3F-4DB529FA8DAA}"/>
                  </a:ext>
                </a:extLst>
              </p:cNvPr>
              <p:cNvSpPr txBox="1">
                <a:spLocks noRot="1" noChangeAspect="1" noMove="1" noResize="1" noEditPoints="1" noAdjustHandles="1" noChangeArrowheads="1" noChangeShapeType="1" noTextEdit="1"/>
              </p:cNvSpPr>
              <p:nvPr/>
            </p:nvSpPr>
            <p:spPr>
              <a:xfrm>
                <a:off x="200526" y="1285791"/>
                <a:ext cx="11790947" cy="5178508"/>
              </a:xfrm>
              <a:prstGeom prst="rect">
                <a:avLst/>
              </a:prstGeom>
              <a:blipFill>
                <a:blip r:embed="rId2"/>
                <a:stretch>
                  <a:fillRect l="-1086" t="-2002" r="-5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45422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55F017B-13B7-45C0-B46E-EBF9C8AB9D41}"/>
                  </a:ext>
                </a:extLst>
              </p:cNvPr>
              <p:cNvSpPr>
                <a:spLocks noGrp="1"/>
              </p:cNvSpPr>
              <p:nvPr>
                <p:ph idx="1"/>
              </p:nvPr>
            </p:nvSpPr>
            <p:spPr>
              <a:xfrm>
                <a:off x="473557" y="439443"/>
                <a:ext cx="11244884" cy="3150807"/>
              </a:xfrm>
            </p:spPr>
            <p:txBody>
              <a:bodyPr>
                <a:normAutofit/>
              </a:bodyPr>
              <a:lstStyle/>
              <a:p>
                <a:pPr marL="0" indent="0" algn="ctr">
                  <a:buNone/>
                </a:pPr>
                <a:r>
                  <a:rPr kumimoji="1" lang="ja-JP" altLang="en-US" dirty="0"/>
                  <a:t>減衰関数</a:t>
                </a:r>
                <a14:m>
                  <m:oMath xmlns:m="http://schemas.openxmlformats.org/officeDocument/2006/math">
                    <m:r>
                      <m:rPr>
                        <m:sty m:val="p"/>
                      </m:rPr>
                      <a:rPr lang="en-US" altLang="ja-JP" i="1" dirty="0">
                        <a:latin typeface="Cambria Math" panose="02040503050406030204" pitchFamily="18" charset="0"/>
                      </a:rPr>
                      <m:t>φ</m:t>
                    </m:r>
                    <m:d>
                      <m:dPr>
                        <m:ctrlPr>
                          <a:rPr lang="en-US" altLang="ja-JP" i="1" dirty="0">
                            <a:latin typeface="Cambria Math" panose="02040503050406030204" pitchFamily="18" charset="0"/>
                          </a:rPr>
                        </m:ctrlPr>
                      </m:dPr>
                      <m:e>
                        <m:r>
                          <a:rPr lang="en-US" altLang="ja-JP" i="1" dirty="0">
                            <a:latin typeface="Cambria Math" panose="02040503050406030204" pitchFamily="18" charset="0"/>
                          </a:rPr>
                          <m:t>𝑡</m:t>
                        </m:r>
                      </m:e>
                    </m:d>
                  </m:oMath>
                </a14:m>
                <a:r>
                  <a:rPr kumimoji="1" lang="ja-JP" altLang="en-US" dirty="0"/>
                  <a:t>を</a:t>
                </a:r>
                <a:r>
                  <a:rPr lang="ja-JP" altLang="en-US" dirty="0"/>
                  <a:t>ラプラス・フーリエ</a:t>
                </a:r>
                <a:r>
                  <a:rPr kumimoji="1" lang="ja-JP" altLang="en-US" dirty="0"/>
                  <a:t>変換する</a:t>
                </a:r>
                <a:endParaRPr kumimoji="1" lang="en-US" altLang="ja-JP" dirty="0"/>
              </a:p>
              <a:p>
                <a:pPr marL="0" indent="0">
                  <a:buNone/>
                </a:pPr>
                <a:endParaRPr lang="en-US" altLang="ja-JP" dirty="0"/>
              </a:p>
              <a:p>
                <a:pPr marL="0" indent="0">
                  <a:buNone/>
                </a:pPr>
                <a:endParaRPr lang="en-US" altLang="ja-JP" dirty="0"/>
              </a:p>
              <a:p>
                <a:pPr marL="0" indent="0">
                  <a:buNone/>
                </a:pPr>
                <a:endParaRPr kumimoji="1" lang="en-US" altLang="ja-JP" dirty="0"/>
              </a:p>
              <a:p>
                <a:pPr marL="0" indent="0">
                  <a:buNone/>
                </a:pPr>
                <a:r>
                  <a:rPr kumimoji="1" lang="ja-JP" altLang="en-US" dirty="0"/>
                  <a:t>オイラーの公式</a:t>
                </a:r>
                <a:r>
                  <a:rPr lang="en-US" altLang="ja-JP" dirty="0"/>
                  <a:t>exp</a:t>
                </a:r>
                <a:r>
                  <a:rPr lang="en-US" altLang="ja-JP" dirty="0">
                    <a:ea typeface="Cambria Math" panose="02040503050406030204" pitchFamily="18" charset="0"/>
                  </a:rPr>
                  <a:t> </a:t>
                </a:r>
                <a14:m>
                  <m:oMath xmlns:m="http://schemas.openxmlformats.org/officeDocument/2006/math">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𝑖𝑠</m:t>
                        </m:r>
                      </m:e>
                    </m:d>
                    <m:r>
                      <a:rPr lang="en-US" altLang="ja-JP" i="1">
                        <a:latin typeface="Cambria Math" panose="02040503050406030204" pitchFamily="18" charset="0"/>
                        <a:ea typeface="Cambria Math" panose="02040503050406030204" pitchFamily="18" charset="0"/>
                      </a:rPr>
                      <m:t> </m:t>
                    </m:r>
                    <m:func>
                      <m:funcPr>
                        <m:ctrlPr>
                          <a:rPr lang="en-US" altLang="ja-JP" i="1" smtClean="0">
                            <a:latin typeface="Cambria Math" panose="02040503050406030204" pitchFamily="18" charset="0"/>
                          </a:rPr>
                        </m:ctrlPr>
                      </m:funcPr>
                      <m:fName>
                        <m:r>
                          <a:rPr lang="en-US" altLang="ja-JP" b="0" i="0" smtClean="0">
                            <a:latin typeface="Cambria Math" panose="02040503050406030204" pitchFamily="18" charset="0"/>
                          </a:rPr>
                          <m:t>=</m:t>
                        </m:r>
                        <m:r>
                          <m:rPr>
                            <m:sty m:val="p"/>
                          </m:rPr>
                          <a:rPr lang="en-US" altLang="ja-JP" i="0" smtClean="0">
                            <a:latin typeface="Cambria Math" panose="02040503050406030204" pitchFamily="18" charset="0"/>
                          </a:rPr>
                          <m:t>cos</m:t>
                        </m:r>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𝑠</m:t>
                            </m:r>
                          </m:e>
                        </m:d>
                      </m:fName>
                      <m:e>
                        <m:r>
                          <a:rPr lang="en-US" altLang="ja-JP" b="0" i="1" smtClean="0">
                            <a:latin typeface="Cambria Math" panose="02040503050406030204" pitchFamily="18" charset="0"/>
                          </a:rPr>
                          <m:t>−</m:t>
                        </m:r>
                        <m:r>
                          <a:rPr lang="en-US" altLang="ja-JP" b="0" i="1" smtClean="0">
                            <a:latin typeface="Cambria Math" panose="02040503050406030204" pitchFamily="18" charset="0"/>
                          </a:rPr>
                          <m:t>𝑖</m:t>
                        </m:r>
                      </m:e>
                    </m:func>
                    <m:func>
                      <m:funcPr>
                        <m:ctrlPr>
                          <a:rPr lang="en-US" altLang="ja-JP" i="1" smtClean="0">
                            <a:latin typeface="Cambria Math" panose="02040503050406030204" pitchFamily="18" charset="0"/>
                          </a:rPr>
                        </m:ctrlPr>
                      </m:funcPr>
                      <m:fName>
                        <m:r>
                          <m:rPr>
                            <m:sty m:val="p"/>
                          </m:rPr>
                          <a:rPr lang="en-US" altLang="ja-JP" i="0" smtClean="0">
                            <a:latin typeface="Cambria Math" panose="02040503050406030204" pitchFamily="18" charset="0"/>
                          </a:rPr>
                          <m:t>sin</m:t>
                        </m:r>
                      </m:fName>
                      <m:e>
                        <m:d>
                          <m:dPr>
                            <m:ctrlPr>
                              <a:rPr lang="en-US" altLang="ja-JP" i="1">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𝑠</m:t>
                            </m:r>
                          </m:e>
                        </m:d>
                      </m:e>
                    </m:func>
                    <m:r>
                      <a:rPr lang="ja-JP" altLang="en-US" i="1">
                        <a:latin typeface="Cambria Math" panose="02040503050406030204" pitchFamily="18" charset="0"/>
                      </a:rPr>
                      <m:t>を</m:t>
                    </m:r>
                  </m:oMath>
                </a14:m>
                <a:r>
                  <a:rPr kumimoji="1" lang="ja-JP" altLang="en-US" dirty="0"/>
                  <a:t>用いて、</a:t>
                </a:r>
                <a:r>
                  <a:rPr lang="ja-JP" altLang="en-US" dirty="0"/>
                  <a:t>実部と虚部に分ける。</a:t>
                </a:r>
                <a:r>
                  <a:rPr lang="en-US" altLang="ja-JP" dirty="0"/>
                  <a:t>Cole</a:t>
                </a:r>
                <a:r>
                  <a:rPr lang="ja-JP" altLang="en-US" dirty="0"/>
                  <a:t>の理論より複素誘電率</a:t>
                </a:r>
                <a14:m>
                  <m:oMath xmlns:m="http://schemas.openxmlformats.org/officeDocument/2006/math">
                    <m:sSup>
                      <m:sSupPr>
                        <m:ctrlPr>
                          <a:rPr lang="en-US" altLang="ja-JP" i="1" smtClean="0">
                            <a:latin typeface="Cambria Math" panose="02040503050406030204" pitchFamily="18" charset="0"/>
                          </a:rPr>
                        </m:ctrlPr>
                      </m:sSupPr>
                      <m:e>
                        <m:r>
                          <a:rPr lang="ja-JP" altLang="en-US" i="1" smtClean="0">
                            <a:latin typeface="Cambria Math" panose="02040503050406030204" pitchFamily="18" charset="0"/>
                          </a:rPr>
                          <m:t>𝜀</m:t>
                        </m:r>
                      </m:e>
                      <m:sup>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ja-JP" altLang="en-US" b="0" i="1" smtClean="0">
                            <a:latin typeface="Cambria Math" panose="02040503050406030204" pitchFamily="18" charset="0"/>
                          </a:rPr>
                          <m:t>𝜀</m:t>
                        </m:r>
                      </m:e>
                      <m:sup>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𝑖</m:t>
                    </m:r>
                    <m:r>
                      <a:rPr lang="ja-JP" altLang="en-US" b="0" i="1" smtClean="0">
                        <a:latin typeface="Cambria Math" panose="02040503050406030204" pitchFamily="18" charset="0"/>
                      </a:rPr>
                      <m:t>𝜀</m:t>
                    </m:r>
                    <m:r>
                      <a:rPr lang="en-US" altLang="ja-JP" b="0" i="1" smtClean="0">
                        <a:latin typeface="Cambria Math" panose="02040503050406030204" pitchFamily="18" charset="0"/>
                      </a:rPr>
                      <m:t>"</m:t>
                    </m:r>
                  </m:oMath>
                </a14:m>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255F017B-13B7-45C0-B46E-EBF9C8AB9D41}"/>
                  </a:ext>
                </a:extLst>
              </p:cNvPr>
              <p:cNvSpPr>
                <a:spLocks noGrp="1" noRot="1" noChangeAspect="1" noMove="1" noResize="1" noEditPoints="1" noAdjustHandles="1" noChangeArrowheads="1" noChangeShapeType="1" noTextEdit="1"/>
              </p:cNvSpPr>
              <p:nvPr>
                <p:ph idx="1"/>
              </p:nvPr>
            </p:nvSpPr>
            <p:spPr>
              <a:xfrm>
                <a:off x="473557" y="439443"/>
                <a:ext cx="11244884" cy="3150807"/>
              </a:xfrm>
              <a:blipFill>
                <a:blip r:embed="rId2"/>
                <a:stretch>
                  <a:fillRect l="-1139" t="-309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3AB45CB7-2F09-4848-95E7-0CB2F81F1F74}"/>
                  </a:ext>
                </a:extLst>
              </p:cNvPr>
              <p:cNvSpPr txBox="1"/>
              <p:nvPr/>
            </p:nvSpPr>
            <p:spPr>
              <a:xfrm>
                <a:off x="3616125" y="1192955"/>
                <a:ext cx="5464701" cy="8218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2400" smtClean="0">
                          <a:latin typeface="Cambria Math" panose="02040503050406030204" pitchFamily="18" charset="0"/>
                        </a:rPr>
                        <m:t>L</m:t>
                      </m:r>
                      <m:d>
                        <m:dPr>
                          <m:begChr m:val="["/>
                          <m:endChr m:val="]"/>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ea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𝑑</m:t>
                              </m:r>
                              <m:r>
                                <m:rPr>
                                  <m:sty m:val="p"/>
                                </m:rPr>
                                <a:rPr lang="en-US" altLang="ja-JP" sz="2400" i="1" dirty="0">
                                  <a:latin typeface="Cambria Math" panose="02040503050406030204" pitchFamily="18" charset="0"/>
                                </a:rPr>
                                <m:t>φ</m:t>
                              </m:r>
                              <m:d>
                                <m:dPr>
                                  <m:ctrlPr>
                                    <a:rPr lang="en-US" altLang="ja-JP" sz="2400" i="1" dirty="0">
                                      <a:latin typeface="Cambria Math" panose="02040503050406030204" pitchFamily="18" charset="0"/>
                                    </a:rPr>
                                  </m:ctrlPr>
                                </m:dPr>
                                <m:e>
                                  <m:r>
                                    <a:rPr lang="en-US" altLang="ja-JP" sz="2400" i="1" dirty="0">
                                      <a:latin typeface="Cambria Math" panose="02040503050406030204" pitchFamily="18" charset="0"/>
                                    </a:rPr>
                                    <m:t>𝑡</m:t>
                                  </m:r>
                                </m:e>
                              </m:d>
                            </m:num>
                            <m:den>
                              <m:r>
                                <a:rPr lang="en-US" altLang="ja-JP" sz="2400" i="1">
                                  <a:latin typeface="Cambria Math" panose="02040503050406030204" pitchFamily="18" charset="0"/>
                                  <a:ea typeface="Cambria Math" panose="02040503050406030204" pitchFamily="18" charset="0"/>
                                </a:rPr>
                                <m:t>𝑑𝑡</m:t>
                              </m:r>
                            </m:den>
                          </m:f>
                        </m:e>
                      </m:d>
                      <m:r>
                        <a:rPr lang="en-US" altLang="ja-JP" sz="2400" i="1">
                          <a:latin typeface="Cambria Math" panose="02040503050406030204" pitchFamily="18" charset="0"/>
                          <a:ea typeface="Cambria Math" panose="02040503050406030204" pitchFamily="18" charset="0"/>
                        </a:rPr>
                        <m:t> </m:t>
                      </m:r>
                      <m:r>
                        <a:rPr kumimoji="1" lang="en-US" altLang="ja-JP" sz="2400" b="0" i="1" smtClean="0">
                          <a:latin typeface="Cambria Math" panose="02040503050406030204" pitchFamily="18" charset="0"/>
                        </a:rPr>
                        <m:t>=</m:t>
                      </m:r>
                      <m:nary>
                        <m:naryPr>
                          <m:ctrlPr>
                            <a:rPr kumimoji="1" lang="ja-JP" altLang="en-US" sz="2400" b="0" i="1" smtClean="0">
                              <a:latin typeface="Cambria Math" panose="02040503050406030204" pitchFamily="18" charset="0"/>
                              <a:ea typeface="Cambria Math" panose="02040503050406030204" pitchFamily="18" charset="0"/>
                            </a:rPr>
                          </m:ctrlPr>
                        </m:naryPr>
                        <m:sub>
                          <m:r>
                            <m:rPr>
                              <m:brk m:alnAt="23"/>
                            </m:rPr>
                            <a:rPr kumimoji="1" lang="en-US" altLang="ja-JP" sz="2400" b="0" i="1" smtClean="0">
                              <a:latin typeface="Cambria Math" panose="02040503050406030204" pitchFamily="18" charset="0"/>
                              <a:ea typeface="Cambria Math" panose="02040503050406030204" pitchFamily="18" charset="0"/>
                            </a:rPr>
                            <m:t>0</m:t>
                          </m:r>
                        </m:sub>
                        <m:sup>
                          <m:r>
                            <a:rPr kumimoji="1" lang="en-US" altLang="ja-JP" sz="2400" b="0" i="1" smtClean="0">
                              <a:latin typeface="Cambria Math" panose="02040503050406030204" pitchFamily="18" charset="0"/>
                              <a:ea typeface="Cambria Math" panose="02040503050406030204" pitchFamily="18" charset="0"/>
                            </a:rPr>
                            <m:t>∞</m:t>
                          </m:r>
                        </m:sup>
                        <m:e>
                          <m:d>
                            <m:dPr>
                              <m:begChr m:val="["/>
                              <m:endChr m:val="]"/>
                              <m:ctrlPr>
                                <a:rPr kumimoji="1" lang="en-US" altLang="ja-JP" sz="2400" b="0" i="1" smtClean="0">
                                  <a:latin typeface="Cambria Math" panose="02040503050406030204" pitchFamily="18" charset="0"/>
                                  <a:ea typeface="Cambria Math" panose="02040503050406030204" pitchFamily="18" charset="0"/>
                                </a:rPr>
                              </m:ctrlPr>
                            </m:dPr>
                            <m:e>
                              <m:r>
                                <a:rPr kumimoji="1" lang="en-US" altLang="ja-JP" sz="2400" b="0" i="1" smtClean="0">
                                  <a:latin typeface="Cambria Math" panose="02040503050406030204" pitchFamily="18" charset="0"/>
                                  <a:ea typeface="Cambria Math" panose="02040503050406030204" pitchFamily="18" charset="0"/>
                                </a:rPr>
                                <m:t>−</m:t>
                              </m:r>
                              <m:f>
                                <m:fPr>
                                  <m:ctrlPr>
                                    <a:rPr kumimoji="1" lang="en-US" altLang="ja-JP" sz="2400" b="0" i="1" smtClean="0">
                                      <a:latin typeface="Cambria Math" panose="02040503050406030204" pitchFamily="18" charset="0"/>
                                      <a:ea typeface="Cambria Math" panose="02040503050406030204" pitchFamily="18" charset="0"/>
                                    </a:rPr>
                                  </m:ctrlPr>
                                </m:fPr>
                                <m:num>
                                  <m:r>
                                    <a:rPr kumimoji="1" lang="en-US" altLang="ja-JP" sz="2400" b="0" i="1" smtClean="0">
                                      <a:latin typeface="Cambria Math" panose="02040503050406030204" pitchFamily="18" charset="0"/>
                                      <a:ea typeface="Cambria Math" panose="02040503050406030204" pitchFamily="18" charset="0"/>
                                    </a:rPr>
                                    <m:t>𝑑</m:t>
                                  </m:r>
                                  <m:r>
                                    <m:rPr>
                                      <m:sty m:val="p"/>
                                    </m:rPr>
                                    <a:rPr lang="en-US" altLang="ja-JP" sz="2400" i="1" dirty="0">
                                      <a:latin typeface="Cambria Math" panose="02040503050406030204" pitchFamily="18" charset="0"/>
                                    </a:rPr>
                                    <m:t>φ</m:t>
                                  </m:r>
                                  <m:d>
                                    <m:dPr>
                                      <m:ctrlPr>
                                        <a:rPr lang="en-US" altLang="ja-JP" sz="2400" i="1" dirty="0">
                                          <a:latin typeface="Cambria Math" panose="02040503050406030204" pitchFamily="18" charset="0"/>
                                        </a:rPr>
                                      </m:ctrlPr>
                                    </m:dPr>
                                    <m:e>
                                      <m:r>
                                        <a:rPr lang="en-US" altLang="ja-JP" sz="2400" i="1" dirty="0">
                                          <a:latin typeface="Cambria Math" panose="02040503050406030204" pitchFamily="18" charset="0"/>
                                        </a:rPr>
                                        <m:t>𝑡</m:t>
                                      </m:r>
                                    </m:e>
                                  </m:d>
                                </m:num>
                                <m:den>
                                  <m:r>
                                    <a:rPr kumimoji="1" lang="en-US" altLang="ja-JP" sz="2400" b="0" i="1" smtClean="0">
                                      <a:latin typeface="Cambria Math" panose="02040503050406030204" pitchFamily="18" charset="0"/>
                                      <a:ea typeface="Cambria Math" panose="02040503050406030204" pitchFamily="18" charset="0"/>
                                    </a:rPr>
                                    <m:t>𝑑𝑡</m:t>
                                  </m:r>
                                </m:den>
                              </m:f>
                            </m:e>
                          </m:d>
                        </m:e>
                      </m:nary>
                      <m:func>
                        <m:funcPr>
                          <m:ctrlPr>
                            <a:rPr kumimoji="1" lang="en-US" altLang="ja-JP" sz="2400" b="0" i="1" smtClean="0">
                              <a:latin typeface="Cambria Math" panose="02040503050406030204" pitchFamily="18" charset="0"/>
                              <a:ea typeface="Cambria Math" panose="02040503050406030204" pitchFamily="18" charset="0"/>
                            </a:rPr>
                          </m:ctrlPr>
                        </m:funcPr>
                        <m:fName>
                          <m:r>
                            <m:rPr>
                              <m:sty m:val="p"/>
                            </m:rPr>
                            <a:rPr kumimoji="1" lang="en-US" altLang="ja-JP" sz="2400" b="0" i="0" smtClean="0">
                              <a:latin typeface="Cambria Math" panose="02040503050406030204" pitchFamily="18" charset="0"/>
                              <a:ea typeface="Cambria Math" panose="02040503050406030204" pitchFamily="18" charset="0"/>
                            </a:rPr>
                            <m:t>exp</m:t>
                          </m:r>
                        </m:fName>
                        <m:e>
                          <m:d>
                            <m:dPr>
                              <m:ctrlPr>
                                <a:rPr kumimoji="1" lang="en-US" altLang="ja-JP" sz="2400" b="0" i="1" smtClean="0">
                                  <a:latin typeface="Cambria Math" panose="02040503050406030204" pitchFamily="18" charset="0"/>
                                  <a:ea typeface="Cambria Math" panose="02040503050406030204" pitchFamily="18" charset="0"/>
                                </a:rPr>
                              </m:ctrlPr>
                            </m:dPr>
                            <m:e>
                              <m:r>
                                <a:rPr kumimoji="1" lang="en-US" altLang="ja-JP" sz="2400" b="0" i="1" smtClean="0">
                                  <a:latin typeface="Cambria Math" panose="02040503050406030204" pitchFamily="18" charset="0"/>
                                  <a:ea typeface="Cambria Math" panose="02040503050406030204" pitchFamily="18" charset="0"/>
                                </a:rPr>
                                <m:t>−</m:t>
                              </m:r>
                              <m:r>
                                <a:rPr kumimoji="1" lang="en-US" altLang="ja-JP" sz="2400" b="0" i="1" smtClean="0">
                                  <a:latin typeface="Cambria Math" panose="02040503050406030204" pitchFamily="18" charset="0"/>
                                  <a:ea typeface="Cambria Math" panose="02040503050406030204" pitchFamily="18" charset="0"/>
                                </a:rPr>
                                <m:t>𝑠𝑡</m:t>
                              </m:r>
                            </m:e>
                          </m:d>
                        </m:e>
                      </m:func>
                      <m:r>
                        <a:rPr kumimoji="1" lang="en-US" altLang="ja-JP" sz="2400" b="0" i="1" smtClean="0">
                          <a:latin typeface="Cambria Math" panose="02040503050406030204" pitchFamily="18" charset="0"/>
                          <a:ea typeface="Cambria Math" panose="02040503050406030204" pitchFamily="18" charset="0"/>
                        </a:rPr>
                        <m:t>𝑑𝑡</m:t>
                      </m:r>
                    </m:oMath>
                  </m:oMathPara>
                </a14:m>
                <a:endParaRPr kumimoji="1" lang="ja-JP" altLang="en-US" sz="2400" dirty="0"/>
              </a:p>
            </p:txBody>
          </p:sp>
        </mc:Choice>
        <mc:Fallback xmlns="">
          <p:sp>
            <p:nvSpPr>
              <p:cNvPr id="9" name="テキスト ボックス 8">
                <a:extLst>
                  <a:ext uri="{FF2B5EF4-FFF2-40B4-BE49-F238E27FC236}">
                    <a16:creationId xmlns:a16="http://schemas.microsoft.com/office/drawing/2014/main" id="{3AB45CB7-2F09-4848-95E7-0CB2F81F1F74}"/>
                  </a:ext>
                </a:extLst>
              </p:cNvPr>
              <p:cNvSpPr txBox="1">
                <a:spLocks noRot="1" noChangeAspect="1" noMove="1" noResize="1" noEditPoints="1" noAdjustHandles="1" noChangeArrowheads="1" noChangeShapeType="1" noTextEdit="1"/>
              </p:cNvSpPr>
              <p:nvPr/>
            </p:nvSpPr>
            <p:spPr>
              <a:xfrm>
                <a:off x="3616125" y="1192955"/>
                <a:ext cx="5464701" cy="821892"/>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CE114481-4AA0-4D6C-99DB-032C8AAA3B9A}"/>
                  </a:ext>
                </a:extLst>
              </p:cNvPr>
              <p:cNvSpPr txBox="1"/>
              <p:nvPr/>
            </p:nvSpPr>
            <p:spPr>
              <a:xfrm>
                <a:off x="2556946" y="3822077"/>
                <a:ext cx="7078105" cy="2596480"/>
              </a:xfrm>
              <a:prstGeom prst="rect">
                <a:avLst/>
              </a:prstGeom>
              <a:noFill/>
            </p:spPr>
            <p:txBody>
              <a:bodyPr wrap="square" rtlCol="0">
                <a:spAutoFit/>
              </a:bodyPr>
              <a:lstStyle/>
              <a:p>
                <a:r>
                  <a:rPr kumimoji="1" lang="ja-JP" altLang="en-US" sz="2400" b="0" dirty="0"/>
                  <a:t> 実部　　</a:t>
                </a:r>
                <a14:m>
                  <m:oMath xmlns:m="http://schemas.openxmlformats.org/officeDocument/2006/math">
                    <m:r>
                      <a:rPr kumimoji="1" lang="ja-JP" altLang="en-US" sz="2400" b="0" i="1" smtClean="0">
                        <a:latin typeface="Cambria Math" panose="02040503050406030204" pitchFamily="18" charset="0"/>
                      </a:rPr>
                      <m:t>𝜀</m:t>
                    </m:r>
                    <m:r>
                      <a:rPr kumimoji="1" lang="en-US" altLang="ja-JP" sz="2400" b="0" i="1" smtClean="0">
                        <a:latin typeface="Cambria Math" panose="02040503050406030204" pitchFamily="18" charset="0"/>
                      </a:rPr>
                      <m:t>′(</m:t>
                    </m:r>
                    <m:r>
                      <a:rPr kumimoji="1" lang="ja-JP" altLang="en-US" sz="2400" b="0" i="1" smtClean="0">
                        <a:latin typeface="Cambria Math" panose="02040503050406030204" pitchFamily="18" charset="0"/>
                      </a:rPr>
                      <m:t>𝜔</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𝐶</m:t>
                    </m:r>
                    <m:d>
                      <m:dPr>
                        <m:begChr m:val="["/>
                        <m:endChr m:val="]"/>
                        <m:ctrlPr>
                          <a:rPr kumimoji="1" lang="en-US" altLang="ja-JP" sz="2400" i="1" smtClean="0">
                            <a:latin typeface="Cambria Math" panose="02040503050406030204" pitchFamily="18" charset="0"/>
                          </a:rPr>
                        </m:ctrlPr>
                      </m:dPr>
                      <m:e>
                        <m:r>
                          <a:rPr lang="en-US" altLang="ja-JP" sz="2400" i="1">
                            <a:latin typeface="Cambria Math" panose="02040503050406030204" pitchFamily="18" charset="0"/>
                          </a:rPr>
                          <m:t>1+(</m:t>
                        </m:r>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−1)</m:t>
                        </m:r>
                        <m:r>
                          <m:rPr>
                            <m:sty m:val="p"/>
                          </m:rPr>
                          <a:rPr lang="en-US" altLang="ja-JP" sz="2400" i="0">
                            <a:latin typeface="Cambria Math" panose="02040503050406030204" pitchFamily="18" charset="0"/>
                          </a:rPr>
                          <m:t>Re</m:t>
                        </m:r>
                        <m:d>
                          <m:dPr>
                            <m:ctrlPr>
                              <a:rPr lang="en-US" altLang="ja-JP" sz="2400" i="1">
                                <a:latin typeface="Cambria Math" panose="02040503050406030204" pitchFamily="18" charset="0"/>
                              </a:rPr>
                            </m:ctrlPr>
                          </m:dPr>
                          <m:e>
                            <m:r>
                              <m:rPr>
                                <m:sty m:val="p"/>
                              </m:rPr>
                              <a:rPr lang="en-US" altLang="ja-JP" sz="2400" b="0" i="0" smtClean="0">
                                <a:latin typeface="Cambria Math" panose="02040503050406030204" pitchFamily="18" charset="0"/>
                              </a:rPr>
                              <m:t>L</m:t>
                            </m:r>
                            <m:d>
                              <m:dPr>
                                <m:begChr m:val="["/>
                                <m:endChr m:val="]"/>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ea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𝑑</m:t>
                                    </m:r>
                                    <m:r>
                                      <m:rPr>
                                        <m:sty m:val="p"/>
                                      </m:rPr>
                                      <a:rPr lang="en-US" altLang="ja-JP" sz="2400" i="1" dirty="0">
                                        <a:latin typeface="Cambria Math" panose="02040503050406030204" pitchFamily="18" charset="0"/>
                                      </a:rPr>
                                      <m:t>φ</m:t>
                                    </m:r>
                                    <m:d>
                                      <m:dPr>
                                        <m:ctrlPr>
                                          <a:rPr lang="en-US" altLang="ja-JP" sz="2400" i="1" dirty="0">
                                            <a:latin typeface="Cambria Math" panose="02040503050406030204" pitchFamily="18" charset="0"/>
                                          </a:rPr>
                                        </m:ctrlPr>
                                      </m:dPr>
                                      <m:e>
                                        <m:r>
                                          <a:rPr lang="en-US" altLang="ja-JP" sz="2400" i="1" dirty="0">
                                            <a:latin typeface="Cambria Math" panose="02040503050406030204" pitchFamily="18" charset="0"/>
                                          </a:rPr>
                                          <m:t>𝑡</m:t>
                                        </m:r>
                                      </m:e>
                                    </m:d>
                                  </m:num>
                                  <m:den>
                                    <m:r>
                                      <a:rPr lang="en-US" altLang="ja-JP" sz="2400" i="1">
                                        <a:latin typeface="Cambria Math" panose="02040503050406030204" pitchFamily="18" charset="0"/>
                                        <a:ea typeface="Cambria Math" panose="02040503050406030204" pitchFamily="18" charset="0"/>
                                      </a:rPr>
                                      <m:t>𝑑𝑡</m:t>
                                    </m:r>
                                  </m:den>
                                </m:f>
                              </m:e>
                            </m:d>
                          </m:e>
                        </m:d>
                        <m:r>
                          <m:rPr>
                            <m:nor/>
                          </m:rPr>
                          <a:rPr lang="ja-JP" altLang="en-US" sz="2400" dirty="0"/>
                          <m:t> </m:t>
                        </m:r>
                      </m:e>
                    </m:d>
                  </m:oMath>
                </a14:m>
                <a:endParaRPr kumimoji="1" lang="en-US" altLang="ja-JP" sz="2400" dirty="0"/>
              </a:p>
              <a:p>
                <a:endParaRPr lang="en-US" altLang="ja-JP" sz="2400" dirty="0"/>
              </a:p>
              <a:p>
                <a:r>
                  <a:rPr lang="ja-JP" altLang="en-US" sz="2400" dirty="0"/>
                  <a:t>虚部　　</a:t>
                </a:r>
                <a14:m>
                  <m:oMath xmlns:m="http://schemas.openxmlformats.org/officeDocument/2006/math">
                    <m:sSup>
                      <m:sSupPr>
                        <m:ctrlPr>
                          <a:rPr lang="en-US" altLang="ja-JP" sz="2400" i="1">
                            <a:latin typeface="Cambria Math" panose="02040503050406030204" pitchFamily="18" charset="0"/>
                          </a:rPr>
                        </m:ctrlPr>
                      </m:sSupPr>
                      <m:e>
                        <m:r>
                          <a:rPr lang="ja-JP" altLang="en-US" sz="2400" i="1">
                            <a:latin typeface="Cambria Math" panose="02040503050406030204" pitchFamily="18" charset="0"/>
                          </a:rPr>
                          <m:t>𝜀</m:t>
                        </m:r>
                      </m:e>
                      <m:sup>
                        <m:r>
                          <a:rPr lang="en-US" altLang="ja-JP" sz="2400" b="0" i="1" smtClean="0">
                            <a:latin typeface="Cambria Math" panose="02040503050406030204" pitchFamily="18" charset="0"/>
                          </a:rPr>
                          <m:t>"</m:t>
                        </m:r>
                      </m:sup>
                    </m:sSup>
                    <m:d>
                      <m:dPr>
                        <m:ctrlPr>
                          <a:rPr lang="en-US" altLang="ja-JP" sz="2400" i="1">
                            <a:latin typeface="Cambria Math" panose="02040503050406030204" pitchFamily="18" charset="0"/>
                          </a:rPr>
                        </m:ctrlPr>
                      </m:dPr>
                      <m:e>
                        <m:r>
                          <a:rPr lang="ja-JP" altLang="en-US" sz="2400" i="1">
                            <a:latin typeface="Cambria Math" panose="02040503050406030204" pitchFamily="18" charset="0"/>
                          </a:rPr>
                          <m:t>𝜔</m:t>
                        </m:r>
                      </m:e>
                    </m:d>
                    <m:r>
                      <a:rPr lang="en-US" altLang="ja-JP" sz="2400" i="1">
                        <a:latin typeface="Cambria Math" panose="02040503050406030204" pitchFamily="18" charset="0"/>
                      </a:rPr>
                      <m:t>=</m:t>
                    </m:r>
                    <m:r>
                      <a:rPr lang="en-US" altLang="ja-JP" sz="2400" b="0" i="1" smtClean="0">
                        <a:latin typeface="Cambria Math" panose="02040503050406030204" pitchFamily="18" charset="0"/>
                      </a:rPr>
                      <m:t>−</m:t>
                    </m:r>
                    <m:r>
                      <a:rPr lang="en-US" altLang="ja-JP" sz="2400" i="1">
                        <a:latin typeface="Cambria Math" panose="02040503050406030204" pitchFamily="18" charset="0"/>
                      </a:rPr>
                      <m:t>𝐶</m:t>
                    </m:r>
                    <m:d>
                      <m:dPr>
                        <m:ctrlPr>
                          <a:rPr lang="en-US" altLang="ja-JP" sz="2400" i="1">
                            <a:latin typeface="Cambria Math" panose="02040503050406030204" pitchFamily="18" charset="0"/>
                          </a:rPr>
                        </m:ctrlPr>
                      </m:dPr>
                      <m:e>
                        <m:sSub>
                          <m:sSubPr>
                            <m:ctrlPr>
                              <a:rPr lang="en-US" altLang="ja-JP" sz="2400" i="1">
                                <a:latin typeface="Cambria Math" panose="02040503050406030204" pitchFamily="18" charset="0"/>
                              </a:rPr>
                            </m:ctrlPr>
                          </m:sSubPr>
                          <m:e>
                            <m:r>
                              <a:rPr lang="ja-JP" altLang="en-US" sz="2400" i="1">
                                <a:latin typeface="Cambria Math" panose="02040503050406030204" pitchFamily="18" charset="0"/>
                              </a:rPr>
                              <m:t>𝜀</m:t>
                            </m:r>
                          </m:e>
                          <m:sub>
                            <m:r>
                              <a:rPr lang="en-US" altLang="ja-JP" sz="2400" i="1">
                                <a:latin typeface="Cambria Math" panose="02040503050406030204" pitchFamily="18" charset="0"/>
                              </a:rPr>
                              <m:t>𝑠</m:t>
                            </m:r>
                          </m:sub>
                        </m:sSub>
                        <m:r>
                          <a:rPr lang="en-US" altLang="ja-JP" sz="2400" i="1">
                            <a:latin typeface="Cambria Math" panose="02040503050406030204" pitchFamily="18" charset="0"/>
                          </a:rPr>
                          <m:t>−1</m:t>
                        </m:r>
                      </m:e>
                    </m:d>
                    <m:r>
                      <m:rPr>
                        <m:sty m:val="p"/>
                      </m:rPr>
                      <a:rPr lang="en-US" altLang="ja-JP" sz="2400" b="0" i="0" smtClean="0">
                        <a:latin typeface="Cambria Math" panose="02040503050406030204" pitchFamily="18" charset="0"/>
                      </a:rPr>
                      <m:t>Im</m:t>
                    </m:r>
                    <m:d>
                      <m:dPr>
                        <m:ctrlPr>
                          <a:rPr lang="en-US" altLang="ja-JP" sz="2400" i="1">
                            <a:latin typeface="Cambria Math" panose="02040503050406030204" pitchFamily="18" charset="0"/>
                          </a:rPr>
                        </m:ctrlPr>
                      </m:dPr>
                      <m:e>
                        <m:r>
                          <m:rPr>
                            <m:sty m:val="p"/>
                          </m:rPr>
                          <a:rPr lang="en-US" altLang="ja-JP" sz="2400" b="0" i="0" smtClean="0">
                            <a:latin typeface="Cambria Math" panose="02040503050406030204" pitchFamily="18" charset="0"/>
                          </a:rPr>
                          <m:t>L</m:t>
                        </m:r>
                        <m:d>
                          <m:dPr>
                            <m:begChr m:val="["/>
                            <m:endChr m:val="]"/>
                            <m:ctrlPr>
                              <a:rPr lang="en-US" altLang="ja-JP" sz="2400" i="1">
                                <a:latin typeface="Cambria Math" panose="02040503050406030204" pitchFamily="18" charset="0"/>
                                <a:ea typeface="Cambria Math" panose="02040503050406030204" pitchFamily="18" charset="0"/>
                              </a:rPr>
                            </m:ctrlPr>
                          </m:dPr>
                          <m:e>
                            <m:r>
                              <a:rPr lang="en-US" altLang="ja-JP" sz="2400" i="1">
                                <a:latin typeface="Cambria Math" panose="02040503050406030204" pitchFamily="18" charset="0"/>
                                <a:ea typeface="Cambria Math" panose="02040503050406030204" pitchFamily="18" charset="0"/>
                              </a:rPr>
                              <m:t>−</m:t>
                            </m:r>
                            <m:f>
                              <m:fPr>
                                <m:ctrlPr>
                                  <a:rPr lang="en-US" altLang="ja-JP" sz="2400" i="1">
                                    <a:latin typeface="Cambria Math" panose="02040503050406030204" pitchFamily="18" charset="0"/>
                                    <a:ea typeface="Cambria Math" panose="02040503050406030204" pitchFamily="18" charset="0"/>
                                  </a:rPr>
                                </m:ctrlPr>
                              </m:fPr>
                              <m:num>
                                <m:r>
                                  <a:rPr lang="en-US" altLang="ja-JP" sz="2400" i="1">
                                    <a:latin typeface="Cambria Math" panose="02040503050406030204" pitchFamily="18" charset="0"/>
                                    <a:ea typeface="Cambria Math" panose="02040503050406030204" pitchFamily="18" charset="0"/>
                                  </a:rPr>
                                  <m:t>𝑑</m:t>
                                </m:r>
                                <m:r>
                                  <m:rPr>
                                    <m:sty m:val="p"/>
                                  </m:rPr>
                                  <a:rPr lang="en-US" altLang="ja-JP" sz="2400" i="1" dirty="0">
                                    <a:latin typeface="Cambria Math" panose="02040503050406030204" pitchFamily="18" charset="0"/>
                                  </a:rPr>
                                  <m:t>φ</m:t>
                                </m:r>
                                <m:d>
                                  <m:dPr>
                                    <m:ctrlPr>
                                      <a:rPr lang="en-US" altLang="ja-JP" sz="2400" i="1" dirty="0">
                                        <a:latin typeface="Cambria Math" panose="02040503050406030204" pitchFamily="18" charset="0"/>
                                      </a:rPr>
                                    </m:ctrlPr>
                                  </m:dPr>
                                  <m:e>
                                    <m:r>
                                      <a:rPr lang="en-US" altLang="ja-JP" sz="2400" i="1" dirty="0">
                                        <a:latin typeface="Cambria Math" panose="02040503050406030204" pitchFamily="18" charset="0"/>
                                      </a:rPr>
                                      <m:t>𝑡</m:t>
                                    </m:r>
                                  </m:e>
                                </m:d>
                              </m:num>
                              <m:den>
                                <m:r>
                                  <a:rPr lang="en-US" altLang="ja-JP" sz="2400" i="1">
                                    <a:latin typeface="Cambria Math" panose="02040503050406030204" pitchFamily="18" charset="0"/>
                                    <a:ea typeface="Cambria Math" panose="02040503050406030204" pitchFamily="18" charset="0"/>
                                  </a:rPr>
                                  <m:t>𝑑𝑡</m:t>
                                </m:r>
                              </m:den>
                            </m:f>
                          </m:e>
                        </m:d>
                      </m:e>
                    </m:d>
                  </m:oMath>
                </a14:m>
                <a:endParaRPr lang="en-US" altLang="ja-JP" sz="2400" dirty="0"/>
              </a:p>
              <a:p>
                <a:endParaRPr lang="en-US" altLang="ja-JP" sz="2400" dirty="0"/>
              </a:p>
              <a:p>
                <a:pPr algn="ctr"/>
                <a:r>
                  <a:rPr lang="en-US" altLang="ja-JP" sz="2400" dirty="0"/>
                  <a:t>C:</a:t>
                </a:r>
                <a:r>
                  <a:rPr lang="ja-JP" altLang="en-US" sz="2400" dirty="0"/>
                  <a:t>定数</a:t>
                </a:r>
              </a:p>
              <a:p>
                <a:endParaRPr kumimoji="1" lang="ja-JP" altLang="en-US" dirty="0"/>
              </a:p>
            </p:txBody>
          </p:sp>
        </mc:Choice>
        <mc:Fallback xmlns="">
          <p:sp>
            <p:nvSpPr>
              <p:cNvPr id="11" name="テキスト ボックス 10">
                <a:extLst>
                  <a:ext uri="{FF2B5EF4-FFF2-40B4-BE49-F238E27FC236}">
                    <a16:creationId xmlns:a16="http://schemas.microsoft.com/office/drawing/2014/main" id="{CE114481-4AA0-4D6C-99DB-032C8AAA3B9A}"/>
                  </a:ext>
                </a:extLst>
              </p:cNvPr>
              <p:cNvSpPr txBox="1">
                <a:spLocks noRot="1" noChangeAspect="1" noMove="1" noResize="1" noEditPoints="1" noAdjustHandles="1" noChangeArrowheads="1" noChangeShapeType="1" noTextEdit="1"/>
              </p:cNvSpPr>
              <p:nvPr/>
            </p:nvSpPr>
            <p:spPr>
              <a:xfrm>
                <a:off x="2556946" y="3822077"/>
                <a:ext cx="7078105" cy="2596480"/>
              </a:xfrm>
              <a:prstGeom prst="rect">
                <a:avLst/>
              </a:prstGeom>
              <a:blipFill>
                <a:blip r:embed="rId4"/>
                <a:stretch>
                  <a:fillRect l="-129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2955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5B5579-08F4-4FD2-B7F0-0925295337A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A722C58E-3CD8-44F9-9168-87D13B0E1B61}"/>
              </a:ext>
            </a:extLst>
          </p:cNvPr>
          <p:cNvSpPr>
            <a:spLocks noGrp="1"/>
          </p:cNvSpPr>
          <p:nvPr>
            <p:ph idx="1"/>
          </p:nvPr>
        </p:nvSpPr>
        <p:spPr/>
        <p:txBody>
          <a:bodyPr/>
          <a:lstStyle/>
          <a:p>
            <a:endParaRPr kumimoji="1" lang="ja-JP" altLang="en-US" dirty="0"/>
          </a:p>
        </p:txBody>
      </p:sp>
      <p:graphicFrame>
        <p:nvGraphicFramePr>
          <p:cNvPr id="4" name="オブジェクト 3">
            <a:extLst>
              <a:ext uri="{FF2B5EF4-FFF2-40B4-BE49-F238E27FC236}">
                <a16:creationId xmlns:a16="http://schemas.microsoft.com/office/drawing/2014/main" id="{CEE0638D-0695-4248-BCC4-54BFABE37E6F}"/>
              </a:ext>
            </a:extLst>
          </p:cNvPr>
          <p:cNvGraphicFramePr>
            <a:graphicFrameLocks noChangeAspect="1"/>
          </p:cNvGraphicFramePr>
          <p:nvPr>
            <p:extLst>
              <p:ext uri="{D42A27DB-BD31-4B8C-83A1-F6EECF244321}">
                <p14:modId xmlns:p14="http://schemas.microsoft.com/office/powerpoint/2010/main" val="1962730731"/>
              </p:ext>
            </p:extLst>
          </p:nvPr>
        </p:nvGraphicFramePr>
        <p:xfrm>
          <a:off x="1389063" y="23610888"/>
          <a:ext cx="6650037" cy="6235700"/>
        </p:xfrm>
        <a:graphic>
          <a:graphicData uri="http://schemas.openxmlformats.org/presentationml/2006/ole">
            <mc:AlternateContent xmlns:mc="http://schemas.openxmlformats.org/markup-compatibility/2006">
              <mc:Choice xmlns:v="urn:schemas-microsoft-com:vml" Requires="v">
                <p:oleObj spid="_x0000_s2050" name="Worksheet" r:id="rId3" imgW="3057625" imgH="2867125" progId="Excel.Sheet.12">
                  <p:embed/>
                </p:oleObj>
              </mc:Choice>
              <mc:Fallback>
                <p:oleObj name="Worksheet" r:id="rId3" imgW="3057625" imgH="2867125" progId="Excel.Sheet.12">
                  <p:embed/>
                  <p:pic>
                    <p:nvPicPr>
                      <p:cNvPr id="4" name="オブジェクト 3">
                        <a:extLst>
                          <a:ext uri="{FF2B5EF4-FFF2-40B4-BE49-F238E27FC236}">
                            <a16:creationId xmlns:a16="http://schemas.microsoft.com/office/drawing/2014/main" id="{CEE0638D-0695-4248-BCC4-54BFABE37E6F}"/>
                          </a:ext>
                        </a:extLst>
                      </p:cNvPr>
                      <p:cNvPicPr/>
                      <p:nvPr/>
                    </p:nvPicPr>
                    <p:blipFill>
                      <a:blip r:embed="rId4"/>
                      <a:stretch>
                        <a:fillRect/>
                      </a:stretch>
                    </p:blipFill>
                    <p:spPr>
                      <a:xfrm>
                        <a:off x="1389063" y="23610888"/>
                        <a:ext cx="6650037" cy="6235700"/>
                      </a:xfrm>
                      <a:prstGeom prst="rect">
                        <a:avLst/>
                      </a:prstGeom>
                    </p:spPr>
                  </p:pic>
                </p:oleObj>
              </mc:Fallback>
            </mc:AlternateContent>
          </a:graphicData>
        </a:graphic>
      </p:graphicFrame>
    </p:spTree>
    <p:extLst>
      <p:ext uri="{BB962C8B-B14F-4D97-AF65-F5344CB8AC3E}">
        <p14:creationId xmlns:p14="http://schemas.microsoft.com/office/powerpoint/2010/main" val="3566254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a:extLst>
                  <a:ext uri="{FF2B5EF4-FFF2-40B4-BE49-F238E27FC236}">
                    <a16:creationId xmlns:a16="http://schemas.microsoft.com/office/drawing/2014/main" id="{23273CF8-4369-446C-9A17-38135A8F4B79}"/>
                  </a:ext>
                </a:extLst>
              </p:cNvPr>
              <p:cNvSpPr>
                <a:spLocks noGrp="1"/>
              </p:cNvSpPr>
              <p:nvPr>
                <p:ph idx="1"/>
              </p:nvPr>
            </p:nvSpPr>
            <p:spPr>
              <a:xfrm>
                <a:off x="710184" y="800327"/>
                <a:ext cx="10515600" cy="5257346"/>
              </a:xfrm>
            </p:spPr>
            <p:txBody>
              <a:bodyPr>
                <a:normAutofit/>
              </a:bodyPr>
              <a:lstStyle/>
              <a:p>
                <a:pPr marL="0" indent="0">
                  <a:buNone/>
                </a:pPr>
                <a:r>
                  <a:rPr kumimoji="1" lang="en-US" altLang="ja-JP" b="1" dirty="0">
                    <a:ea typeface="HG丸ｺﾞｼｯｸM-PRO" panose="020F0600000000000000" pitchFamily="50" charset="-128"/>
                  </a:rPr>
                  <a:t>Velocity </a:t>
                </a:r>
                <a:r>
                  <a:rPr kumimoji="1" lang="en-US" altLang="ja-JP" b="1" dirty="0" err="1">
                    <a:ea typeface="HG丸ｺﾞｼｯｸM-PRO" panose="020F0600000000000000" pitchFamily="50" charset="-128"/>
                  </a:rPr>
                  <a:t>verlet</a:t>
                </a:r>
                <a:r>
                  <a:rPr kumimoji="1" lang="en-US" altLang="ja-JP" b="1" dirty="0">
                    <a:ea typeface="HG丸ｺﾞｼｯｸM-PRO" panose="020F0600000000000000" pitchFamily="50" charset="-128"/>
                  </a:rPr>
                  <a:t> </a:t>
                </a:r>
                <a:r>
                  <a:rPr kumimoji="1" lang="ja-JP" altLang="en-US" b="1" dirty="0">
                    <a:ea typeface="HG丸ｺﾞｼｯｸM-PRO" panose="020F0600000000000000" pitchFamily="50" charset="-128"/>
                  </a:rPr>
                  <a:t>法</a:t>
                </a:r>
                <a:endParaRPr kumimoji="1" lang="en-US" altLang="ja-JP" b="1" dirty="0">
                  <a:ea typeface="HG丸ｺﾞｼｯｸM-PRO" panose="020F0600000000000000" pitchFamily="50" charset="-128"/>
                </a:endParaRPr>
              </a:p>
              <a:p>
                <a:pPr marL="0" indent="0">
                  <a:buNone/>
                </a:pPr>
                <a:endParaRPr lang="en-US" altLang="ja-JP" dirty="0">
                  <a:latin typeface="Cambria Math" panose="02040503050406030204" pitchFamily="18" charset="0"/>
                </a:endParaRPr>
              </a:p>
              <a:p>
                <a:pPr marL="0" indent="0">
                  <a:buNone/>
                </a:pPr>
                <a:endParaRPr lang="en-US" altLang="ja-JP"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1" i="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b="0" i="0" smtClean="0">
                          <a:latin typeface="Cambria Math" panose="02040503050406030204" pitchFamily="18" charset="0"/>
                          <a:ea typeface="Cambria Math"/>
                        </a:rPr>
                        <m:t>=</m:t>
                      </m:r>
                      <m:sSub>
                        <m:sSubPr>
                          <m:ctrlPr>
                            <a:rPr lang="en-US" altLang="ja-JP" i="1">
                              <a:latin typeface="Cambria Math" panose="02040503050406030204" pitchFamily="18" charset="0"/>
                            </a:rPr>
                          </m:ctrlPr>
                        </m:sSubPr>
                        <m:e>
                          <m:r>
                            <a:rPr lang="en-US" altLang="ja-JP" b="1" i="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panose="02040503050406030204" pitchFamily="18" charset="0"/>
                            </a:rPr>
                            <m:t>−</m:t>
                          </m:r>
                          <m:r>
                            <a:rPr lang="en-US" altLang="ja-JP" i="0">
                              <a:latin typeface="Cambria Math"/>
                            </a:rPr>
                            <m:t>∆</m:t>
                          </m:r>
                          <m:r>
                            <m:rPr>
                              <m:sty m:val="p"/>
                            </m:rPr>
                            <a:rPr lang="en-US" altLang="ja-JP" i="0">
                              <a:latin typeface="Cambria Math"/>
                              <a:ea typeface="Cambria Math"/>
                            </a:rPr>
                            <m:t>t</m:t>
                          </m:r>
                        </m:e>
                      </m:d>
                      <m:r>
                        <a:rPr lang="en-US" altLang="ja-JP" b="0" i="0" smtClean="0">
                          <a:latin typeface="Cambria Math" panose="02040503050406030204" pitchFamily="18" charset="0"/>
                          <a:ea typeface="Cambria Math"/>
                        </a:rPr>
                        <m:t>+</m:t>
                      </m:r>
                      <m:f>
                        <m:fPr>
                          <m:ctrlPr>
                            <a:rPr lang="en-US" altLang="ja-JP" i="1">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i="0">
                              <a:latin typeface="Cambria Math" panose="02040503050406030204" pitchFamily="18" charset="0"/>
                            </a:rPr>
                            <m:t>+</m:t>
                          </m:r>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panose="02040503050406030204" pitchFamily="18" charset="0"/>
                                </a:rPr>
                                <m:t>−</m:t>
                              </m:r>
                              <m:r>
                                <a:rPr lang="en-US" altLang="ja-JP" i="0">
                                  <a:latin typeface="Cambria Math"/>
                                </a:rPr>
                                <m:t>∆</m:t>
                              </m:r>
                              <m:r>
                                <m:rPr>
                                  <m:sty m:val="p"/>
                                </m:rPr>
                                <a:rPr lang="en-US" altLang="ja-JP" i="0">
                                  <a:latin typeface="Cambria Math"/>
                                  <a:ea typeface="Cambria Math"/>
                                </a:rPr>
                                <m:t>t</m:t>
                              </m:r>
                            </m:e>
                          </m:d>
                        </m:num>
                        <m:den>
                          <m:sSub>
                            <m:sSubPr>
                              <m:ctrlPr>
                                <a:rPr lang="en-US" altLang="ja-JP" i="1">
                                  <a:latin typeface="Cambria Math" panose="02040503050406030204" pitchFamily="18" charset="0"/>
                                </a:rPr>
                              </m:ctrlPr>
                            </m:sSubPr>
                            <m:e>
                              <m:r>
                                <a:rPr lang="en-US" altLang="ja-JP" i="0">
                                  <a:latin typeface="Cambria Math"/>
                                </a:rPr>
                                <m:t>2</m:t>
                              </m:r>
                              <m:r>
                                <m:rPr>
                                  <m:sty m:val="p"/>
                                </m:rPr>
                                <a:rPr lang="en-US" altLang="ja-JP" i="0">
                                  <a:latin typeface="Cambria Math"/>
                                </a:rPr>
                                <m:t>m</m:t>
                              </m:r>
                            </m:e>
                            <m:sub>
                              <m:r>
                                <m:rPr>
                                  <m:sty m:val="p"/>
                                </m:rPr>
                                <a:rPr lang="en-US" altLang="ja-JP" i="0">
                                  <a:latin typeface="Cambria Math"/>
                                </a:rPr>
                                <m:t>i</m:t>
                              </m:r>
                            </m:sub>
                          </m:sSub>
                        </m:den>
                      </m:f>
                      <m:r>
                        <a:rPr lang="en-US" altLang="ja-JP" i="0">
                          <a:latin typeface="Cambria Math" panose="02040503050406030204" pitchFamily="18" charset="0"/>
                          <a:ea typeface="Cambria Math" panose="02040503050406030204" pitchFamily="18" charset="0"/>
                        </a:rPr>
                        <m:t>∆</m:t>
                      </m:r>
                      <m:r>
                        <m:rPr>
                          <m:sty m:val="p"/>
                        </m:rPr>
                        <a:rPr lang="en-US" altLang="ja-JP" i="0">
                          <a:latin typeface="Cambria Math" panose="02040503050406030204" pitchFamily="18" charset="0"/>
                          <a:ea typeface="Cambria Math" panose="02040503050406030204" pitchFamily="18" charset="0"/>
                        </a:rPr>
                        <m:t>t</m:t>
                      </m:r>
                    </m:oMath>
                  </m:oMathPara>
                </a14:m>
                <a:endParaRPr lang="en-US" altLang="ja-JP" dirty="0">
                  <a:latin typeface="Cambria Math" panose="02040503050406030204" pitchFamily="18" charset="0"/>
                </a:endParaRPr>
              </a:p>
              <a:p>
                <a:pPr marL="0" indent="0">
                  <a:buNone/>
                </a:pPr>
                <a:endParaRPr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altLang="ja-JP" i="1">
                              <a:latin typeface="Cambria Math" panose="02040503050406030204" pitchFamily="18" charset="0"/>
                            </a:rPr>
                          </m:ctrlPr>
                        </m:sSubPr>
                        <m:e>
                          <m:r>
                            <a:rPr lang="en-US" altLang="ja-JP" b="1" i="0">
                              <a:latin typeface="Cambria Math"/>
                            </a:rPr>
                            <m:t>𝐫</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r>
                            <a:rPr lang="en-US" altLang="ja-JP" i="0">
                              <a:latin typeface="Cambria Math"/>
                            </a:rPr>
                            <m:t>+∆</m:t>
                          </m:r>
                          <m:r>
                            <m:rPr>
                              <m:sty m:val="p"/>
                            </m:rPr>
                            <a:rPr lang="en-US" altLang="ja-JP" i="0">
                              <a:latin typeface="Cambria Math"/>
                              <a:ea typeface="Cambria Math"/>
                            </a:rPr>
                            <m:t>t</m:t>
                          </m:r>
                        </m:e>
                      </m:d>
                      <m:r>
                        <a:rPr lang="en-US" altLang="ja-JP" i="0">
                          <a:latin typeface="Cambria Math"/>
                        </a:rPr>
                        <m:t>=</m:t>
                      </m:r>
                      <m:sSub>
                        <m:sSubPr>
                          <m:ctrlPr>
                            <a:rPr lang="en-US" altLang="ja-JP" i="1">
                              <a:latin typeface="Cambria Math" panose="02040503050406030204" pitchFamily="18" charset="0"/>
                            </a:rPr>
                          </m:ctrlPr>
                        </m:sSubPr>
                        <m:e>
                          <m:r>
                            <a:rPr lang="en-US" altLang="ja-JP" b="1" i="0">
                              <a:latin typeface="Cambria Math"/>
                            </a:rPr>
                            <m:t>𝐫</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rPr>
                            <m:t>t</m:t>
                          </m:r>
                        </m:e>
                      </m:d>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1" i="0" smtClean="0">
                              <a:latin typeface="Cambria Math" panose="02040503050406030204" pitchFamily="18" charset="0"/>
                            </a:rPr>
                            <m:t>𝐯</m:t>
                          </m:r>
                        </m:e>
                        <m:sub>
                          <m:r>
                            <m:rPr>
                              <m:sty m:val="p"/>
                            </m:rPr>
                            <a:rPr lang="en-US" altLang="ja-JP" i="0">
                              <a:latin typeface="Cambria Math"/>
                            </a:rPr>
                            <m:t>i</m:t>
                          </m:r>
                        </m:sub>
                      </m:sSub>
                      <m:d>
                        <m:dPr>
                          <m:ctrlPr>
                            <a:rPr lang="en-US" altLang="ja-JP" i="1">
                              <a:latin typeface="Cambria Math" panose="02040503050406030204" pitchFamily="18" charset="0"/>
                            </a:rPr>
                          </m:ctrlPr>
                        </m:dPr>
                        <m:e>
                          <m:r>
                            <m:rPr>
                              <m:sty m:val="p"/>
                            </m:rPr>
                            <a:rPr lang="en-US" altLang="ja-JP" i="0">
                              <a:latin typeface="Cambria Math"/>
                              <a:ea typeface="Cambria Math"/>
                            </a:rPr>
                            <m:t>t</m:t>
                          </m:r>
                        </m:e>
                      </m:d>
                      <m:r>
                        <m:rPr>
                          <m:sty m:val="p"/>
                        </m:rPr>
                        <a:rPr lang="en-US" altLang="ja-JP" i="1">
                          <a:latin typeface="Cambria Math" panose="02040503050406030204" pitchFamily="18" charset="0"/>
                          <a:ea typeface="Cambria Math"/>
                        </a:rPr>
                        <m:t>Δ</m:t>
                      </m:r>
                      <m:r>
                        <m:rPr>
                          <m:sty m:val="p"/>
                        </m:rPr>
                        <a:rPr lang="en-US" altLang="ja-JP" b="0" i="0" smtClean="0">
                          <a:latin typeface="Cambria Math" panose="02040503050406030204" pitchFamily="18" charset="0"/>
                          <a:ea typeface="Cambria Math"/>
                        </a:rPr>
                        <m:t>t</m:t>
                      </m:r>
                      <m:r>
                        <a:rPr lang="en-US" altLang="ja-JP" i="0">
                          <a:latin typeface="Cambria Math"/>
                        </a:rPr>
                        <m:t>+</m:t>
                      </m:r>
                      <m:f>
                        <m:fPr>
                          <m:ctrlPr>
                            <a:rPr lang="en-US" altLang="ja-JP" i="1">
                              <a:latin typeface="Cambria Math" panose="02040503050406030204" pitchFamily="18" charset="0"/>
                              <a:ea typeface="Cambria Math"/>
                            </a:rPr>
                          </m:ctrlPr>
                        </m:fPr>
                        <m:num>
                          <m:sSub>
                            <m:sSubPr>
                              <m:ctrlPr>
                                <a:rPr lang="en-US" altLang="ja-JP" i="1">
                                  <a:latin typeface="Cambria Math" panose="02040503050406030204" pitchFamily="18" charset="0"/>
                                </a:rPr>
                              </m:ctrlPr>
                            </m:sSubPr>
                            <m:e>
                              <m:r>
                                <a:rPr lang="en-US" altLang="ja-JP" b="1" i="0">
                                  <a:latin typeface="Cambria Math"/>
                                </a:rPr>
                                <m:t>𝐅</m:t>
                              </m:r>
                            </m:e>
                            <m:sub>
                              <m:r>
                                <m:rPr>
                                  <m:sty m:val="p"/>
                                </m:rPr>
                                <a:rPr lang="en-US" altLang="ja-JP" i="0">
                                  <a:latin typeface="Cambria Math"/>
                                </a:rPr>
                                <m:t>i</m:t>
                              </m:r>
                            </m:sub>
                          </m:sSub>
                          <m:r>
                            <a:rPr lang="en-US" altLang="ja-JP" i="0">
                              <a:latin typeface="Cambria Math"/>
                            </a:rPr>
                            <m:t>(</m:t>
                          </m:r>
                          <m:r>
                            <m:rPr>
                              <m:sty m:val="p"/>
                            </m:rPr>
                            <a:rPr lang="en-US" altLang="ja-JP" i="0">
                              <a:latin typeface="Cambria Math"/>
                            </a:rPr>
                            <m:t>t</m:t>
                          </m:r>
                          <m:r>
                            <a:rPr lang="en-US" altLang="ja-JP" i="0">
                              <a:latin typeface="Cambria Math"/>
                            </a:rPr>
                            <m:t>)</m:t>
                          </m:r>
                        </m:num>
                        <m:den>
                          <m:sSub>
                            <m:sSubPr>
                              <m:ctrlPr>
                                <a:rPr lang="en-US" altLang="ja-JP" i="1">
                                  <a:latin typeface="Cambria Math" panose="02040503050406030204" pitchFamily="18" charset="0"/>
                                </a:rPr>
                              </m:ctrlPr>
                            </m:sSubPr>
                            <m:e>
                              <m:r>
                                <a:rPr lang="en-US" altLang="ja-JP" i="0">
                                  <a:latin typeface="Cambria Math"/>
                                </a:rPr>
                                <m:t>2</m:t>
                              </m:r>
                              <m:r>
                                <m:rPr>
                                  <m:sty m:val="p"/>
                                </m:rPr>
                                <a:rPr lang="en-US" altLang="ja-JP" i="0">
                                  <a:latin typeface="Cambria Math"/>
                                </a:rPr>
                                <m:t>m</m:t>
                              </m:r>
                            </m:e>
                            <m:sub>
                              <m:r>
                                <m:rPr>
                                  <m:sty m:val="p"/>
                                </m:rPr>
                                <a:rPr lang="en-US" altLang="ja-JP" i="0">
                                  <a:latin typeface="Cambria Math"/>
                                </a:rPr>
                                <m:t>i</m:t>
                              </m:r>
                            </m:sub>
                          </m:sSub>
                        </m:den>
                      </m:f>
                      <m:r>
                        <a:rPr lang="en-US" altLang="ja-JP" i="0">
                          <a:latin typeface="Cambria Math"/>
                          <a:ea typeface="Cambria Math"/>
                        </a:rPr>
                        <m:t>∆</m:t>
                      </m:r>
                      <m:sSup>
                        <m:sSupPr>
                          <m:ctrlPr>
                            <a:rPr lang="en-US" altLang="ja-JP" i="1">
                              <a:latin typeface="Cambria Math" panose="02040503050406030204" pitchFamily="18" charset="0"/>
                              <a:ea typeface="Cambria Math"/>
                            </a:rPr>
                          </m:ctrlPr>
                        </m:sSupPr>
                        <m:e>
                          <m:r>
                            <m:rPr>
                              <m:sty m:val="p"/>
                            </m:rPr>
                            <a:rPr lang="en-US" altLang="ja-JP" i="0">
                              <a:latin typeface="Cambria Math"/>
                              <a:ea typeface="Cambria Math"/>
                            </a:rPr>
                            <m:t>t</m:t>
                          </m:r>
                        </m:e>
                        <m:sup>
                          <m:r>
                            <a:rPr lang="en-US" altLang="ja-JP" i="0">
                              <a:latin typeface="Cambria Math"/>
                              <a:ea typeface="Cambria Math"/>
                            </a:rPr>
                            <m:t>2</m:t>
                          </m:r>
                        </m:sup>
                      </m:sSup>
                    </m:oMath>
                  </m:oMathPara>
                </a14:m>
                <a:endParaRPr lang="en-US" altLang="ja-JP" dirty="0"/>
              </a:p>
              <a:p>
                <a:pPr marL="0" indent="0">
                  <a:buNone/>
                </a:pPr>
                <a:endParaRPr lang="ja-JP" altLang="en-US" dirty="0"/>
              </a:p>
              <a:p>
                <a:pPr marL="0" indent="0">
                  <a:buNone/>
                </a:pPr>
                <a:r>
                  <a:rPr kumimoji="1" lang="ja-JP" altLang="en-US" dirty="0">
                    <a:latin typeface="+mn-ea"/>
                  </a:rPr>
                  <a:t>力を分子間のポテンシャルの位置微分だとすると、</a:t>
                </a:r>
                <a:r>
                  <a:rPr kumimoji="1" lang="en-US" altLang="ja-JP" dirty="0" err="1">
                    <a:latin typeface="+mn-ea"/>
                  </a:rPr>
                  <a:t>Δ</a:t>
                </a:r>
                <a:r>
                  <a:rPr lang="en-US" altLang="ja-JP" dirty="0" err="1">
                    <a:latin typeface="+mn-ea"/>
                  </a:rPr>
                  <a:t>t</a:t>
                </a:r>
                <a:r>
                  <a:rPr lang="en-US" altLang="ja-JP" dirty="0">
                    <a:latin typeface="+mn-ea"/>
                  </a:rPr>
                  <a:t>[s]</a:t>
                </a:r>
                <a:r>
                  <a:rPr lang="ja-JP" altLang="en-US" dirty="0">
                    <a:latin typeface="+mn-ea"/>
                  </a:rPr>
                  <a:t>後の分子の位置と速度を直接計算することができる。</a:t>
                </a:r>
                <a:endParaRPr kumimoji="1" lang="en-US" altLang="ja-JP" dirty="0">
                  <a:latin typeface="+mn-ea"/>
                </a:endParaRPr>
              </a:p>
            </p:txBody>
          </p:sp>
        </mc:Choice>
        <mc:Fallback xmlns="">
          <p:sp>
            <p:nvSpPr>
              <p:cNvPr id="4" name="コンテンツ プレースホルダー 2">
                <a:extLst>
                  <a:ext uri="{FF2B5EF4-FFF2-40B4-BE49-F238E27FC236}">
                    <a16:creationId xmlns:a16="http://schemas.microsoft.com/office/drawing/2014/main" id="{23273CF8-4369-446C-9A17-38135A8F4B79}"/>
                  </a:ext>
                </a:extLst>
              </p:cNvPr>
              <p:cNvSpPr>
                <a:spLocks noGrp="1" noRot="1" noChangeAspect="1" noMove="1" noResize="1" noEditPoints="1" noAdjustHandles="1" noChangeArrowheads="1" noChangeShapeType="1" noTextEdit="1"/>
              </p:cNvSpPr>
              <p:nvPr>
                <p:ph idx="1"/>
              </p:nvPr>
            </p:nvSpPr>
            <p:spPr>
              <a:xfrm>
                <a:off x="710184" y="800327"/>
                <a:ext cx="10515600" cy="5257346"/>
              </a:xfrm>
              <a:blipFill>
                <a:blip r:embed="rId2"/>
                <a:stretch>
                  <a:fillRect l="-1217" t="-25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0815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表面効果</a:t>
            </a:r>
            <a:endParaRPr kumimoji="1" lang="ja-JP" altLang="en-US" dirty="0"/>
          </a:p>
        </p:txBody>
      </p:sp>
      <p:grpSp>
        <p:nvGrpSpPr>
          <p:cNvPr id="9" name="グループ化 8"/>
          <p:cNvGrpSpPr/>
          <p:nvPr/>
        </p:nvGrpSpPr>
        <p:grpSpPr>
          <a:xfrm>
            <a:off x="838200" y="1990596"/>
            <a:ext cx="2808312" cy="2876807"/>
            <a:chOff x="323528" y="2852936"/>
            <a:chExt cx="2952328" cy="3024336"/>
          </a:xfrm>
        </p:grpSpPr>
        <p:sp>
          <p:nvSpPr>
            <p:cNvPr id="6" name="正方形/長方形 5"/>
            <p:cNvSpPr/>
            <p:nvPr/>
          </p:nvSpPr>
          <p:spPr>
            <a:xfrm>
              <a:off x="323528" y="2852936"/>
              <a:ext cx="2952328" cy="3024336"/>
            </a:xfrm>
            <a:prstGeom prst="rect">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円/楕円 6"/>
            <p:cNvSpPr/>
            <p:nvPr/>
          </p:nvSpPr>
          <p:spPr>
            <a:xfrm>
              <a:off x="323528" y="2852936"/>
              <a:ext cx="2952328" cy="2952328"/>
            </a:xfrm>
            <a:prstGeom prst="ellipse">
              <a:avLst/>
            </a:prstGeom>
            <a:solidFill>
              <a:schemeClr val="bg1"/>
            </a:solidFill>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grpSp>
      <p:sp>
        <p:nvSpPr>
          <p:cNvPr id="8" name="テキスト ボックス 7"/>
          <p:cNvSpPr txBox="1"/>
          <p:nvPr/>
        </p:nvSpPr>
        <p:spPr>
          <a:xfrm>
            <a:off x="4138094" y="1990596"/>
            <a:ext cx="7744098" cy="3454792"/>
          </a:xfrm>
          <a:prstGeom prst="rect">
            <a:avLst/>
          </a:prstGeom>
          <a:noFill/>
        </p:spPr>
        <p:txBody>
          <a:bodyPr wrap="square" rtlCol="0">
            <a:spAutoFit/>
          </a:bodyPr>
          <a:lstStyle/>
          <a:p>
            <a:r>
              <a:rPr lang="ja-JP" altLang="en-US" sz="2800" dirty="0"/>
              <a:t>容器の壁付近の分子の振る舞いは内部とは異なる。</a:t>
            </a:r>
            <a:endParaRPr lang="en-US" altLang="ja-JP" sz="2800" dirty="0"/>
          </a:p>
          <a:p>
            <a:r>
              <a:rPr lang="en-US" altLang="ja-JP" sz="2800" dirty="0"/>
              <a:t>	e</a:t>
            </a:r>
            <a:r>
              <a:rPr lang="ja-JP" altLang="en-US" sz="2800" dirty="0"/>
              <a:t>ｘ：分子が壁面で跳ね返る</a:t>
            </a:r>
            <a:endParaRPr lang="en-US" altLang="ja-JP" sz="2800" dirty="0"/>
          </a:p>
          <a:p>
            <a:endParaRPr lang="en-US" altLang="ja-JP" sz="2800" dirty="0"/>
          </a:p>
          <a:p>
            <a:r>
              <a:rPr lang="ja-JP" altLang="en-US" sz="2800" dirty="0"/>
              <a:t>大きい系では影響を受ける割合は極めて小さい。</a:t>
            </a:r>
            <a:endParaRPr lang="en-US" altLang="ja-JP" sz="2800" dirty="0"/>
          </a:p>
          <a:p>
            <a:endParaRPr lang="en-US" altLang="ja-JP" sz="2800" dirty="0"/>
          </a:p>
          <a:p>
            <a:r>
              <a:rPr lang="ja-JP" altLang="en-US" sz="2800" dirty="0"/>
              <a:t>小さい系では無視できない。</a:t>
            </a:r>
            <a:endParaRPr lang="en-US" altLang="ja-JP" sz="2800" dirty="0"/>
          </a:p>
          <a:p>
            <a:endParaRPr lang="ja-JP" altLang="en-US" sz="2250" dirty="0"/>
          </a:p>
        </p:txBody>
      </p:sp>
      <p:sp>
        <p:nvSpPr>
          <p:cNvPr id="4" name="スライド番号プレースホルダー 3"/>
          <p:cNvSpPr>
            <a:spLocks noGrp="1"/>
          </p:cNvSpPr>
          <p:nvPr>
            <p:ph type="sldNum" sz="quarter" idx="12"/>
          </p:nvPr>
        </p:nvSpPr>
        <p:spPr/>
        <p:txBody>
          <a:bodyPr/>
          <a:lstStyle/>
          <a:p>
            <a:fld id="{E4EEA55F-4065-41D9-92E2-6207E75D3A05}" type="slidenum">
              <a:rPr kumimoji="1" lang="ja-JP" altLang="en-US" smtClean="0"/>
              <a:t>5</a:t>
            </a:fld>
            <a:endParaRPr kumimoji="1" lang="ja-JP" altLang="en-US"/>
          </a:p>
        </p:txBody>
      </p:sp>
    </p:spTree>
    <p:extLst>
      <p:ext uri="{BB962C8B-B14F-4D97-AF65-F5344CB8AC3E}">
        <p14:creationId xmlns:p14="http://schemas.microsoft.com/office/powerpoint/2010/main" val="669764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838200" y="365126"/>
            <a:ext cx="10515600" cy="1119690"/>
          </a:xfrm>
        </p:spPr>
        <p:txBody>
          <a:bodyPr/>
          <a:lstStyle/>
          <a:p>
            <a:pPr algn="ctr"/>
            <a:r>
              <a:rPr lang="ja-JP" altLang="en-US" dirty="0"/>
              <a:t>周期境界条件</a:t>
            </a:r>
            <a:endParaRPr kumimoji="1" lang="ja-JP" altLang="en-US" dirty="0"/>
          </a:p>
        </p:txBody>
      </p:sp>
      <p:sp>
        <p:nvSpPr>
          <p:cNvPr id="3" name="コンテンツ プレースホルダー 2"/>
          <p:cNvSpPr>
            <a:spLocks noGrp="1"/>
          </p:cNvSpPr>
          <p:nvPr>
            <p:ph idx="1"/>
          </p:nvPr>
        </p:nvSpPr>
        <p:spPr>
          <a:xfrm>
            <a:off x="5478710" y="2960270"/>
            <a:ext cx="6444572" cy="2168950"/>
          </a:xfrm>
        </p:spPr>
        <p:txBody>
          <a:bodyPr>
            <a:normAutofit/>
          </a:bodyPr>
          <a:lstStyle/>
          <a:p>
            <a:pPr marL="0" indent="0">
              <a:buNone/>
            </a:pPr>
            <a:r>
              <a:rPr lang="ja-JP" altLang="en-US" sz="2400" dirty="0"/>
              <a:t>系は周囲のコピーによって、壁内部として扱うことができる。系の表面による影響を軽減。</a:t>
            </a:r>
            <a:endParaRPr lang="en-US" altLang="ja-JP" sz="2400" dirty="0"/>
          </a:p>
          <a:p>
            <a:pPr marL="0" indent="0">
              <a:buNone/>
            </a:pPr>
            <a:endParaRPr lang="en-US" altLang="ja-JP" sz="2400" dirty="0"/>
          </a:p>
          <a:p>
            <a:pPr marL="0" indent="0">
              <a:buNone/>
            </a:pPr>
            <a:r>
              <a:rPr lang="ja-JP" altLang="en-US" sz="2400" dirty="0"/>
              <a:t>シミュレーションで扱う分子数は現実の振る舞いを十分再現できる。</a:t>
            </a:r>
            <a:endParaRPr lang="en-US" altLang="ja-JP" sz="2400" dirty="0"/>
          </a:p>
        </p:txBody>
      </p:sp>
      <p:grpSp>
        <p:nvGrpSpPr>
          <p:cNvPr id="9" name="グループ化 8"/>
          <p:cNvGrpSpPr/>
          <p:nvPr/>
        </p:nvGrpSpPr>
        <p:grpSpPr>
          <a:xfrm>
            <a:off x="838200" y="2233371"/>
            <a:ext cx="4366332" cy="4122979"/>
            <a:chOff x="2293900" y="2159446"/>
            <a:chExt cx="4366332" cy="4122979"/>
          </a:xfrm>
        </p:grpSpPr>
        <p:grpSp>
          <p:nvGrpSpPr>
            <p:cNvPr id="68" name="グループ化 67"/>
            <p:cNvGrpSpPr/>
            <p:nvPr/>
          </p:nvGrpSpPr>
          <p:grpSpPr>
            <a:xfrm>
              <a:off x="2293900" y="2159446"/>
              <a:ext cx="4366332" cy="4122979"/>
              <a:chOff x="1484016" y="1309501"/>
              <a:chExt cx="5266444" cy="4972925"/>
            </a:xfrm>
          </p:grpSpPr>
          <p:grpSp>
            <p:nvGrpSpPr>
              <p:cNvPr id="11" name="グループ化 10"/>
              <p:cNvGrpSpPr/>
              <p:nvPr/>
            </p:nvGrpSpPr>
            <p:grpSpPr>
              <a:xfrm>
                <a:off x="3145263" y="1309501"/>
                <a:ext cx="1944216" cy="1656184"/>
                <a:chOff x="1835696" y="2636912"/>
                <a:chExt cx="1944216" cy="1656184"/>
              </a:xfrm>
            </p:grpSpPr>
            <p:sp>
              <p:nvSpPr>
                <p:cNvPr id="4" name="正方形/長方形 3"/>
                <p:cNvSpPr/>
                <p:nvPr/>
              </p:nvSpPr>
              <p:spPr>
                <a:xfrm>
                  <a:off x="1835696" y="2636912"/>
                  <a:ext cx="1656184"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円/楕円 4"/>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円/楕円 5"/>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7" name="円/楕円 6"/>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円/楕円 7"/>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0" name="直線矢印コネクタ 9"/>
                <p:cNvCxnSpPr>
                  <a:stCxn id="8"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グループ化 11"/>
              <p:cNvGrpSpPr/>
              <p:nvPr/>
            </p:nvGrpSpPr>
            <p:grpSpPr>
              <a:xfrm>
                <a:off x="1484016" y="1318949"/>
                <a:ext cx="1944216" cy="1644206"/>
                <a:chOff x="1835696" y="2651297"/>
                <a:chExt cx="1944216" cy="1629819"/>
              </a:xfrm>
            </p:grpSpPr>
            <p:sp>
              <p:nvSpPr>
                <p:cNvPr id="13" name="正方形/長方形 12"/>
                <p:cNvSpPr/>
                <p:nvPr/>
              </p:nvSpPr>
              <p:spPr>
                <a:xfrm>
                  <a:off x="1835696" y="2651297"/>
                  <a:ext cx="1656184" cy="16298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円/楕円 13"/>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円/楕円 14"/>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円/楕円 15"/>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7" name="円/楕円 16"/>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8" name="直線矢印コネクタ 17"/>
                <p:cNvCxnSpPr>
                  <a:stCxn id="17"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19" name="グループ化 18"/>
              <p:cNvGrpSpPr/>
              <p:nvPr/>
            </p:nvGrpSpPr>
            <p:grpSpPr>
              <a:xfrm>
                <a:off x="4801447" y="1313402"/>
                <a:ext cx="1944216" cy="1656184"/>
                <a:chOff x="1835696" y="2636912"/>
                <a:chExt cx="1944216" cy="1656184"/>
              </a:xfrm>
            </p:grpSpPr>
            <p:sp>
              <p:nvSpPr>
                <p:cNvPr id="20" name="正方形/長方形 19"/>
                <p:cNvSpPr/>
                <p:nvPr/>
              </p:nvSpPr>
              <p:spPr>
                <a:xfrm>
                  <a:off x="1835696" y="2636912"/>
                  <a:ext cx="1656184"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円/楕円 20"/>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円/楕円 21"/>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円/楕円 22"/>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円/楕円 23"/>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25" name="直線矢印コネクタ 24"/>
                <p:cNvCxnSpPr>
                  <a:stCxn id="24"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26" name="グループ化 25"/>
              <p:cNvGrpSpPr/>
              <p:nvPr/>
            </p:nvGrpSpPr>
            <p:grpSpPr>
              <a:xfrm>
                <a:off x="1489079" y="2963156"/>
                <a:ext cx="1656184" cy="1656184"/>
                <a:chOff x="1835696" y="2634383"/>
                <a:chExt cx="1656184" cy="1656184"/>
              </a:xfrm>
            </p:grpSpPr>
            <p:sp>
              <p:nvSpPr>
                <p:cNvPr id="27" name="正方形/長方形 26"/>
                <p:cNvSpPr/>
                <p:nvPr/>
              </p:nvSpPr>
              <p:spPr>
                <a:xfrm>
                  <a:off x="1835696" y="2634383"/>
                  <a:ext cx="1656184"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8" name="円/楕円 27"/>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9" name="円/楕円 28"/>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0" name="円/楕円 29"/>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1" name="円/楕円 30"/>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grpSp>
            <p:nvGrpSpPr>
              <p:cNvPr id="33" name="グループ化 32"/>
              <p:cNvGrpSpPr/>
              <p:nvPr/>
            </p:nvGrpSpPr>
            <p:grpSpPr>
              <a:xfrm>
                <a:off x="3145274" y="2966956"/>
                <a:ext cx="1944216" cy="1656184"/>
                <a:chOff x="1835696" y="2636912"/>
                <a:chExt cx="1944216" cy="1656184"/>
              </a:xfrm>
            </p:grpSpPr>
            <p:sp>
              <p:nvSpPr>
                <p:cNvPr id="34" name="正方形/長方形 33"/>
                <p:cNvSpPr/>
                <p:nvPr/>
              </p:nvSpPr>
              <p:spPr>
                <a:xfrm>
                  <a:off x="1835696" y="2636912"/>
                  <a:ext cx="1656184" cy="1656184"/>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円/楕円 34"/>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円/楕円 35"/>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円/楕円 36"/>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8" name="円/楕円 37"/>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39" name="直線矢印コネクタ 38"/>
                <p:cNvCxnSpPr>
                  <a:stCxn id="38"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0" name="グループ化 39"/>
              <p:cNvGrpSpPr/>
              <p:nvPr/>
            </p:nvGrpSpPr>
            <p:grpSpPr>
              <a:xfrm>
                <a:off x="4801470" y="2963155"/>
                <a:ext cx="1948990" cy="1656184"/>
                <a:chOff x="1830922" y="2624825"/>
                <a:chExt cx="1948990" cy="1656184"/>
              </a:xfrm>
            </p:grpSpPr>
            <p:sp>
              <p:nvSpPr>
                <p:cNvPr id="41" name="正方形/長方形 40"/>
                <p:cNvSpPr/>
                <p:nvPr/>
              </p:nvSpPr>
              <p:spPr>
                <a:xfrm>
                  <a:off x="1830922" y="2624825"/>
                  <a:ext cx="1660957"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2" name="円/楕円 41"/>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3" name="円/楕円 42"/>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4" name="円/楕円 43"/>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5" name="円/楕円 44"/>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6" name="直線矢印コネクタ 45"/>
                <p:cNvCxnSpPr>
                  <a:stCxn id="45"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47" name="グループ化 46"/>
              <p:cNvGrpSpPr/>
              <p:nvPr/>
            </p:nvGrpSpPr>
            <p:grpSpPr>
              <a:xfrm>
                <a:off x="1489103" y="4619340"/>
                <a:ext cx="1944216" cy="1658315"/>
                <a:chOff x="1835696" y="2630010"/>
                <a:chExt cx="1944216" cy="1658315"/>
              </a:xfrm>
            </p:grpSpPr>
            <p:sp>
              <p:nvSpPr>
                <p:cNvPr id="48" name="正方形/長方形 47"/>
                <p:cNvSpPr/>
                <p:nvPr/>
              </p:nvSpPr>
              <p:spPr>
                <a:xfrm>
                  <a:off x="1835696" y="2630010"/>
                  <a:ext cx="1656184" cy="1658315"/>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9" name="円/楕円 48"/>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0" name="円/楕円 49"/>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1" name="円/楕円 50"/>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2" name="円/楕円 51"/>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3" name="直線矢印コネクタ 52"/>
                <p:cNvCxnSpPr>
                  <a:stCxn id="52"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54" name="グループ化 53"/>
              <p:cNvGrpSpPr/>
              <p:nvPr/>
            </p:nvGrpSpPr>
            <p:grpSpPr>
              <a:xfrm>
                <a:off x="3140514" y="4626242"/>
                <a:ext cx="1944216" cy="1656184"/>
                <a:chOff x="1835696" y="2636912"/>
                <a:chExt cx="1944216" cy="1656184"/>
              </a:xfrm>
            </p:grpSpPr>
            <p:sp>
              <p:nvSpPr>
                <p:cNvPr id="55" name="正方形/長方形 54"/>
                <p:cNvSpPr/>
                <p:nvPr/>
              </p:nvSpPr>
              <p:spPr>
                <a:xfrm>
                  <a:off x="1835696" y="2636912"/>
                  <a:ext cx="1656184"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6" name="円/楕円 55"/>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7" name="円/楕円 56"/>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8" name="円/楕円 57"/>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9" name="円/楕円 58"/>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0" name="直線矢印コネクタ 59"/>
                <p:cNvCxnSpPr>
                  <a:stCxn id="59"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61" name="グループ化 60"/>
              <p:cNvGrpSpPr/>
              <p:nvPr/>
            </p:nvGrpSpPr>
            <p:grpSpPr>
              <a:xfrm>
                <a:off x="4801471" y="4621469"/>
                <a:ext cx="1944216" cy="1656184"/>
                <a:chOff x="1835696" y="2636912"/>
                <a:chExt cx="1944216" cy="1656184"/>
              </a:xfrm>
            </p:grpSpPr>
            <p:sp>
              <p:nvSpPr>
                <p:cNvPr id="62" name="正方形/長方形 61"/>
                <p:cNvSpPr/>
                <p:nvPr/>
              </p:nvSpPr>
              <p:spPr>
                <a:xfrm>
                  <a:off x="1835696" y="2636912"/>
                  <a:ext cx="1656184" cy="1656184"/>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3" name="円/楕円 62"/>
                <p:cNvSpPr/>
                <p:nvPr/>
              </p:nvSpPr>
              <p:spPr>
                <a:xfrm>
                  <a:off x="2123728" y="345458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4" name="円/楕円 63"/>
                <p:cNvSpPr/>
                <p:nvPr/>
              </p:nvSpPr>
              <p:spPr>
                <a:xfrm>
                  <a:off x="2771800" y="3742620"/>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5" name="円/楕円 64"/>
                <p:cNvSpPr/>
                <p:nvPr/>
              </p:nvSpPr>
              <p:spPr>
                <a:xfrm>
                  <a:off x="2530588" y="3055477"/>
                  <a:ext cx="241212" cy="241212"/>
                </a:xfrm>
                <a:prstGeom prst="ellipse">
                  <a:avLst/>
                </a:prstGeom>
                <a:solidFill>
                  <a:schemeClr val="accent1">
                    <a:lumMod val="20000"/>
                    <a:lumOff val="8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6" name="円/楕円 65"/>
                <p:cNvSpPr/>
                <p:nvPr/>
              </p:nvSpPr>
              <p:spPr>
                <a:xfrm>
                  <a:off x="2987800" y="2817768"/>
                  <a:ext cx="216000" cy="216000"/>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7" name="直線矢印コネクタ 66"/>
                <p:cNvCxnSpPr>
                  <a:stCxn id="66" idx="5"/>
                </p:cNvCxnSpPr>
                <p:nvPr/>
              </p:nvCxnSpPr>
              <p:spPr>
                <a:xfrm>
                  <a:off x="3172168" y="3002136"/>
                  <a:ext cx="607744" cy="452452"/>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69" name="直線矢印コネクタ 68"/>
            <p:cNvCxnSpPr/>
            <p:nvPr/>
          </p:nvCxnSpPr>
          <p:spPr>
            <a:xfrm>
              <a:off x="3411510" y="3818274"/>
              <a:ext cx="503872" cy="37512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71" name="スライド番号プレースホルダー 70"/>
          <p:cNvSpPr>
            <a:spLocks noGrp="1"/>
          </p:cNvSpPr>
          <p:nvPr>
            <p:ph type="sldNum" sz="quarter" idx="12"/>
          </p:nvPr>
        </p:nvSpPr>
        <p:spPr/>
        <p:txBody>
          <a:bodyPr/>
          <a:lstStyle/>
          <a:p>
            <a:fld id="{E4EEA55F-4065-41D9-92E2-6207E75D3A05}" type="slidenum">
              <a:rPr kumimoji="1" lang="ja-JP" altLang="en-US" smtClean="0"/>
              <a:t>6</a:t>
            </a:fld>
            <a:endParaRPr kumimoji="1" lang="ja-JP" altLang="en-US"/>
          </a:p>
        </p:txBody>
      </p:sp>
      <p:sp>
        <p:nvSpPr>
          <p:cNvPr id="75" name="テキスト ボックス 74">
            <a:extLst>
              <a:ext uri="{FF2B5EF4-FFF2-40B4-BE49-F238E27FC236}">
                <a16:creationId xmlns:a16="http://schemas.microsoft.com/office/drawing/2014/main" id="{AC7A073F-E8B5-4339-9C16-78999D559573}"/>
              </a:ext>
            </a:extLst>
          </p:cNvPr>
          <p:cNvSpPr txBox="1"/>
          <p:nvPr/>
        </p:nvSpPr>
        <p:spPr>
          <a:xfrm>
            <a:off x="1972475" y="1383562"/>
            <a:ext cx="8559800" cy="523220"/>
          </a:xfrm>
          <a:prstGeom prst="rect">
            <a:avLst/>
          </a:prstGeom>
          <a:noFill/>
        </p:spPr>
        <p:txBody>
          <a:bodyPr wrap="square" rtlCol="0">
            <a:spAutoFit/>
          </a:bodyPr>
          <a:lstStyle/>
          <a:p>
            <a:r>
              <a:rPr kumimoji="1" lang="ja-JP" altLang="en-US" sz="2800" dirty="0"/>
              <a:t>分子が境界を越えたら、反対方向から補充される。</a:t>
            </a:r>
          </a:p>
        </p:txBody>
      </p:sp>
      <p:sp>
        <p:nvSpPr>
          <p:cNvPr id="32" name="正方形/長方形 31">
            <a:extLst>
              <a:ext uri="{FF2B5EF4-FFF2-40B4-BE49-F238E27FC236}">
                <a16:creationId xmlns:a16="http://schemas.microsoft.com/office/drawing/2014/main" id="{66A9C867-EF02-40CA-B685-4540BEDEC879}"/>
              </a:ext>
            </a:extLst>
          </p:cNvPr>
          <p:cNvSpPr/>
          <p:nvPr/>
        </p:nvSpPr>
        <p:spPr>
          <a:xfrm>
            <a:off x="5253582" y="5753823"/>
            <a:ext cx="6096000" cy="646331"/>
          </a:xfrm>
          <a:prstGeom prst="rect">
            <a:avLst/>
          </a:prstGeom>
        </p:spPr>
        <p:txBody>
          <a:bodyPr>
            <a:spAutoFit/>
          </a:bodyPr>
          <a:lstStyle/>
          <a:p>
            <a:r>
              <a:rPr lang="en-US" altLang="ja-JP" dirty="0"/>
              <a:t>9ASP2101_</a:t>
            </a:r>
            <a:r>
              <a:rPr lang="ja-JP" altLang="en-US" dirty="0"/>
              <a:t>宮本陽介</a:t>
            </a:r>
            <a:r>
              <a:rPr lang="en-US" altLang="ja-JP" dirty="0"/>
              <a:t>_2012</a:t>
            </a:r>
            <a:r>
              <a:rPr lang="ja-JP" altLang="en-US" dirty="0"/>
              <a:t>春全体ゼミ</a:t>
            </a:r>
            <a:r>
              <a:rPr lang="en-US" altLang="ja-JP" dirty="0"/>
              <a:t>_</a:t>
            </a:r>
            <a:r>
              <a:rPr lang="ja-JP" altLang="en-US" dirty="0"/>
              <a:t>スライド</a:t>
            </a:r>
            <a:r>
              <a:rPr lang="en-US" altLang="ja-JP" dirty="0"/>
              <a:t>_</a:t>
            </a:r>
            <a:r>
              <a:rPr lang="ja-JP" altLang="en-US" dirty="0"/>
              <a:t>系のサイズと水素結合数</a:t>
            </a:r>
            <a:r>
              <a:rPr lang="en-US" altLang="ja-JP" dirty="0"/>
              <a:t>.pptx</a:t>
            </a:r>
            <a:r>
              <a:rPr lang="ja-JP" altLang="en-US" dirty="0"/>
              <a:t>より抜粋</a:t>
            </a:r>
          </a:p>
        </p:txBody>
      </p:sp>
    </p:spTree>
    <p:extLst>
      <p:ext uri="{BB962C8B-B14F-4D97-AF65-F5344CB8AC3E}">
        <p14:creationId xmlns:p14="http://schemas.microsoft.com/office/powerpoint/2010/main" val="3772365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02B316FA-0384-4A2C-8E8B-B75DAF93C09A}"/>
                  </a:ext>
                </a:extLst>
              </p:cNvPr>
              <p:cNvSpPr txBox="1"/>
              <p:nvPr/>
            </p:nvSpPr>
            <p:spPr>
              <a:xfrm>
                <a:off x="1087654" y="4609651"/>
                <a:ext cx="3634451"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ja-JP" altLang="en-US" i="1" smtClean="0">
                              <a:latin typeface="Cambria Math" panose="02040503050406030204" pitchFamily="18" charset="0"/>
                            </a:rPr>
                            <m:t>𝜀</m:t>
                          </m:r>
                        </m:e>
                        <m:sup>
                          <m:r>
                            <a:rPr kumimoji="1" lang="en-US" altLang="ja-JP" i="1" smtClean="0">
                              <a:latin typeface="Cambria Math" panose="02040503050406030204" pitchFamily="18" charset="0"/>
                              <a:ea typeface="Cambria Math" panose="02040503050406030204" pitchFamily="18" charset="0"/>
                            </a:rPr>
                            <m:t>∗</m:t>
                          </m:r>
                        </m:sup>
                      </m:sSup>
                      <m:d>
                        <m:dPr>
                          <m:ctrlPr>
                            <a:rPr kumimoji="1" lang="en-US" altLang="ja-JP" i="1" smtClean="0">
                              <a:latin typeface="Cambria Math" panose="02040503050406030204" pitchFamily="18" charset="0"/>
                            </a:rPr>
                          </m:ctrlPr>
                        </m:dPr>
                        <m:e>
                          <m:r>
                            <a:rPr kumimoji="1" lang="ja-JP" altLang="en-US" i="1" smtClean="0">
                              <a:latin typeface="Cambria Math" panose="02040503050406030204" pitchFamily="18" charset="0"/>
                            </a:rPr>
                            <m:t>𝜔</m:t>
                          </m:r>
                        </m:e>
                      </m:d>
                      <m:r>
                        <a:rPr kumimoji="1" lang="en-US" altLang="ja-JP" i="1" smtClean="0">
                          <a:latin typeface="Cambria Math" panose="02040503050406030204" pitchFamily="18" charset="0"/>
                          <a:ea typeface="Cambria Math" panose="02040503050406030204" pitchFamily="18" charset="0"/>
                        </a:rPr>
                        <m:t>=</m:t>
                      </m:r>
                      <m:sSup>
                        <m:sSupPr>
                          <m:ctrlPr>
                            <a:rPr kumimoji="1" lang="en-US" altLang="ja-JP" i="1" smtClean="0">
                              <a:latin typeface="Cambria Math" panose="02040503050406030204" pitchFamily="18" charset="0"/>
                              <a:ea typeface="Cambria Math" panose="02040503050406030204" pitchFamily="18" charset="0"/>
                            </a:rPr>
                          </m:ctrlPr>
                        </m:sSupPr>
                        <m:e>
                          <m:r>
                            <a:rPr kumimoji="1" lang="ja-JP" altLang="en-US" i="1" smtClean="0">
                              <a:latin typeface="Cambria Math" panose="02040503050406030204" pitchFamily="18" charset="0"/>
                              <a:ea typeface="Cambria Math" panose="02040503050406030204" pitchFamily="18" charset="0"/>
                            </a:rPr>
                            <m:t>𝜀</m:t>
                          </m:r>
                        </m:e>
                        <m:sup>
                          <m:r>
                            <a:rPr kumimoji="1" lang="en-US" altLang="ja-JP" b="0" i="1" smtClean="0">
                              <a:latin typeface="Cambria Math" panose="02040503050406030204" pitchFamily="18" charset="0"/>
                              <a:ea typeface="Cambria Math" panose="02040503050406030204" pitchFamily="18" charset="0"/>
                            </a:rPr>
                            <m:t>′</m:t>
                          </m:r>
                        </m:sup>
                      </m:sSup>
                      <m:d>
                        <m:dPr>
                          <m:ctrlPr>
                            <a:rPr kumimoji="1" lang="en-US" altLang="ja-JP" i="1" smtClean="0">
                              <a:latin typeface="Cambria Math" panose="02040503050406030204" pitchFamily="18" charset="0"/>
                              <a:ea typeface="Cambria Math" panose="02040503050406030204" pitchFamily="18" charset="0"/>
                            </a:rPr>
                          </m:ctrlPr>
                        </m:dPr>
                        <m:e>
                          <m:r>
                            <a:rPr kumimoji="1" lang="ja-JP" altLang="en-US" i="1" smtClean="0">
                              <a:latin typeface="Cambria Math" panose="02040503050406030204" pitchFamily="18" charset="0"/>
                              <a:ea typeface="Cambria Math" panose="02040503050406030204" pitchFamily="18" charset="0"/>
                            </a:rPr>
                            <m:t>𝜔</m:t>
                          </m:r>
                        </m:e>
                      </m:d>
                      <m:r>
                        <a:rPr kumimoji="1" lang="en-US" altLang="ja-JP"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𝑗</m:t>
                      </m:r>
                      <m:sSup>
                        <m:sSupPr>
                          <m:ctrlPr>
                            <a:rPr kumimoji="1" lang="en-US" altLang="ja-JP" i="1" smtClean="0">
                              <a:latin typeface="Cambria Math" panose="02040503050406030204" pitchFamily="18" charset="0"/>
                              <a:ea typeface="Cambria Math" panose="02040503050406030204" pitchFamily="18" charset="0"/>
                            </a:rPr>
                          </m:ctrlPr>
                        </m:sSupPr>
                        <m:e>
                          <m:r>
                            <a:rPr kumimoji="1" lang="ja-JP" altLang="en-US" i="1" smtClean="0">
                              <a:latin typeface="Cambria Math" panose="02040503050406030204" pitchFamily="18" charset="0"/>
                              <a:ea typeface="Cambria Math" panose="02040503050406030204" pitchFamily="18" charset="0"/>
                            </a:rPr>
                            <m:t>𝜀</m:t>
                          </m:r>
                        </m:e>
                        <m:sup>
                          <m:r>
                            <a:rPr kumimoji="1" lang="en-US" altLang="ja-JP" b="0" i="1" smtClean="0">
                              <a:latin typeface="Cambria Math" panose="02040503050406030204" pitchFamily="18" charset="0"/>
                              <a:ea typeface="Cambria Math" panose="02040503050406030204" pitchFamily="18" charset="0"/>
                            </a:rPr>
                            <m:t>′′</m:t>
                          </m:r>
                        </m:sup>
                      </m:sSup>
                      <m:d>
                        <m:dPr>
                          <m:ctrlPr>
                            <a:rPr kumimoji="1" lang="en-US" altLang="ja-JP" i="1" smtClean="0">
                              <a:latin typeface="Cambria Math" panose="02040503050406030204" pitchFamily="18" charset="0"/>
                              <a:ea typeface="Cambria Math" panose="02040503050406030204" pitchFamily="18" charset="0"/>
                            </a:rPr>
                          </m:ctrlPr>
                        </m:dPr>
                        <m:e>
                          <m:r>
                            <a:rPr kumimoji="1" lang="ja-JP" altLang="en-US" i="1" smtClean="0">
                              <a:latin typeface="Cambria Math" panose="02040503050406030204" pitchFamily="18" charset="0"/>
                              <a:ea typeface="Cambria Math" panose="02040503050406030204" pitchFamily="18" charset="0"/>
                            </a:rPr>
                            <m:t>𝜔</m:t>
                          </m:r>
                        </m:e>
                      </m:d>
                    </m:oMath>
                  </m:oMathPara>
                </a14:m>
                <a:endParaRPr kumimoji="1" lang="en-US" altLang="ja-JP" dirty="0"/>
              </a:p>
              <a:p>
                <a14:m>
                  <m:oMath xmlns:m="http://schemas.openxmlformats.org/officeDocument/2006/math">
                    <m:sSup>
                      <m:sSupPr>
                        <m:ctrlPr>
                          <a:rPr lang="en-US" altLang="ja-JP" i="1">
                            <a:latin typeface="Cambria Math" panose="02040503050406030204" pitchFamily="18" charset="0"/>
                          </a:rPr>
                        </m:ctrlPr>
                      </m:sSupPr>
                      <m:e>
                        <m:r>
                          <a:rPr lang="ja-JP" altLang="en-US" i="1" smtClean="0">
                            <a:latin typeface="Cambria Math" panose="02040503050406030204" pitchFamily="18" charset="0"/>
                          </a:rPr>
                          <m:t>𝜀</m:t>
                        </m:r>
                      </m:e>
                      <m:sup>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rPr>
                        </m:ctrlPr>
                      </m:dPr>
                      <m:e>
                        <m:r>
                          <a:rPr lang="ja-JP" altLang="en-US" i="1">
                            <a:latin typeface="Cambria Math" panose="02040503050406030204" pitchFamily="18" charset="0"/>
                          </a:rPr>
                          <m:t>𝜔</m:t>
                        </m:r>
                      </m:e>
                    </m:d>
                    <m:r>
                      <a:rPr lang="ja-JP" altLang="en-US" i="1" smtClean="0">
                        <a:latin typeface="Cambria Math" panose="02040503050406030204" pitchFamily="18" charset="0"/>
                      </a:rPr>
                      <m:t>：</m:t>
                    </m:r>
                  </m:oMath>
                </a14:m>
                <a:r>
                  <a:rPr kumimoji="1" lang="ja-JP" altLang="en-US" dirty="0"/>
                  <a:t>複素誘電率</a:t>
                </a:r>
                <a:endParaRPr kumimoji="1" lang="en-US" altLang="ja-JP" dirty="0"/>
              </a:p>
              <a:p>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𝜀</m:t>
                        </m:r>
                      </m:e>
                      <m:sup>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ja-JP" altLang="en-US" i="1">
                            <a:latin typeface="Cambria Math" panose="02040503050406030204" pitchFamily="18" charset="0"/>
                            <a:ea typeface="Cambria Math" panose="02040503050406030204" pitchFamily="18" charset="0"/>
                          </a:rPr>
                          <m:t>𝜔</m:t>
                        </m:r>
                      </m:e>
                    </m:d>
                  </m:oMath>
                </a14:m>
                <a:r>
                  <a:rPr kumimoji="1" lang="ja-JP" altLang="en-US" dirty="0"/>
                  <a:t>：実部　　　</a:t>
                </a:r>
                <a:r>
                  <a:rPr lang="ja-JP" altLang="en-US" dirty="0"/>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ja-JP" altLang="en-US" i="1">
                            <a:latin typeface="Cambria Math" panose="02040503050406030204" pitchFamily="18" charset="0"/>
                            <a:ea typeface="Cambria Math" panose="02040503050406030204" pitchFamily="18" charset="0"/>
                          </a:rPr>
                          <m:t>𝜀</m:t>
                        </m:r>
                      </m:e>
                      <m:sup>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ja-JP" altLang="en-US" i="1">
                            <a:latin typeface="Cambria Math" panose="02040503050406030204" pitchFamily="18" charset="0"/>
                            <a:ea typeface="Cambria Math" panose="02040503050406030204" pitchFamily="18" charset="0"/>
                          </a:rPr>
                          <m:t>𝜔</m:t>
                        </m:r>
                      </m:e>
                    </m:d>
                  </m:oMath>
                </a14:m>
                <a:r>
                  <a:rPr kumimoji="1" lang="ja-JP" altLang="en-US" dirty="0"/>
                  <a:t>：虚部</a:t>
                </a:r>
                <a:endParaRPr kumimoji="1" lang="en-US" altLang="ja-JP" dirty="0"/>
              </a:p>
              <a:p>
                <a:endParaRPr kumimoji="1" lang="ja-JP" altLang="en-US" dirty="0"/>
              </a:p>
            </p:txBody>
          </p:sp>
        </mc:Choice>
        <mc:Fallback xmlns="">
          <p:sp>
            <p:nvSpPr>
              <p:cNvPr id="4" name="テキスト ボックス 3">
                <a:extLst>
                  <a:ext uri="{FF2B5EF4-FFF2-40B4-BE49-F238E27FC236}">
                    <a16:creationId xmlns:a16="http://schemas.microsoft.com/office/drawing/2014/main" id="{02B316FA-0384-4A2C-8E8B-B75DAF93C09A}"/>
                  </a:ext>
                </a:extLst>
              </p:cNvPr>
              <p:cNvSpPr txBox="1">
                <a:spLocks noRot="1" noChangeAspect="1" noMove="1" noResize="1" noEditPoints="1" noAdjustHandles="1" noChangeArrowheads="1" noChangeShapeType="1" noTextEdit="1"/>
              </p:cNvSpPr>
              <p:nvPr/>
            </p:nvSpPr>
            <p:spPr>
              <a:xfrm>
                <a:off x="1087654" y="4609651"/>
                <a:ext cx="3634451" cy="1200329"/>
              </a:xfrm>
              <a:prstGeom prst="rect">
                <a:avLst/>
              </a:prstGeom>
              <a:blipFill>
                <a:blip r:embed="rId3"/>
                <a:stretch>
                  <a:fillRect r="-11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B983DEBB-48E7-42C3-AFCF-A580041F3E74}"/>
                  </a:ext>
                </a:extLst>
              </p:cNvPr>
              <p:cNvSpPr txBox="1"/>
              <p:nvPr/>
            </p:nvSpPr>
            <p:spPr>
              <a:xfrm>
                <a:off x="6253047" y="4572593"/>
                <a:ext cx="3634451" cy="12152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dirty="0">
                    <a:latin typeface="Cambria Math" panose="02040503050406030204" pitchFamily="18" charset="0"/>
                  </a:rPr>
                  <a:t>デバイの式</a:t>
                </a:r>
                <a:endParaRPr lang="en-US" altLang="ja-JP"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altLang="ja-JP" i="1" smtClean="0">
                              <a:latin typeface="Cambria Math" panose="02040503050406030204" pitchFamily="18" charset="0"/>
                            </a:rPr>
                          </m:ctrlPr>
                        </m:sSupPr>
                        <m:e>
                          <m:r>
                            <a:rPr lang="ja-JP" altLang="en-US" i="1">
                              <a:latin typeface="Cambria Math" panose="02040503050406030204" pitchFamily="18" charset="0"/>
                            </a:rPr>
                            <m:t>𝜀</m:t>
                          </m:r>
                        </m:e>
                        <m:sup>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rPr>
                          </m:ctrlPr>
                        </m:dPr>
                        <m:e>
                          <m:r>
                            <a:rPr lang="ja-JP" altLang="en-US" i="1">
                              <a:latin typeface="Cambria Math" panose="02040503050406030204" pitchFamily="18" charset="0"/>
                            </a:rPr>
                            <m:t>𝜔</m:t>
                          </m:r>
                        </m:e>
                      </m:d>
                      <m:r>
                        <a:rPr lang="en-US" altLang="ja-JP"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ja-JP" altLang="en-US" i="1" smtClean="0">
                              <a:latin typeface="Cambria Math" panose="02040503050406030204" pitchFamily="18" charset="0"/>
                              <a:ea typeface="Cambria Math" panose="02040503050406030204" pitchFamily="18" charset="0"/>
                            </a:rPr>
                            <m:t>𝜀</m:t>
                          </m:r>
                        </m:e>
                        <m:sub>
                          <m:r>
                            <a:rPr lang="en-US" altLang="ja-JP" i="1" smtClean="0">
                              <a:latin typeface="Cambria Math" panose="02040503050406030204" pitchFamily="18" charset="0"/>
                              <a:ea typeface="Cambria Math" panose="02040503050406030204" pitchFamily="18" charset="0"/>
                            </a:rPr>
                            <m:t>∞</m:t>
                          </m:r>
                        </m:sub>
                      </m:sSub>
                      <m:r>
                        <a:rPr lang="en-US" altLang="ja-JP" i="1" smtClean="0">
                          <a:latin typeface="Cambria Math" panose="02040503050406030204" pitchFamily="18" charset="0"/>
                          <a:ea typeface="Cambria Math" panose="02040503050406030204" pitchFamily="18" charset="0"/>
                        </a:rPr>
                        <m:t>+</m:t>
                      </m:r>
                      <m:f>
                        <m:fPr>
                          <m:ctrlPr>
                            <a:rPr lang="en-US" altLang="ja-JP" i="1" smtClean="0">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m:t>
                          </m:r>
                          <m:r>
                            <a:rPr lang="ja-JP" altLang="en-US" i="1" smtClean="0">
                              <a:latin typeface="Cambria Math" panose="02040503050406030204" pitchFamily="18" charset="0"/>
                              <a:ea typeface="Cambria Math" panose="02040503050406030204" pitchFamily="18" charset="0"/>
                            </a:rPr>
                            <m:t>𝜀</m:t>
                          </m:r>
                        </m:num>
                        <m:den>
                          <m:r>
                            <a:rPr lang="en-US" altLang="ja-JP" b="0" i="1" smtClean="0">
                              <a:latin typeface="Cambria Math" panose="02040503050406030204" pitchFamily="18" charset="0"/>
                              <a:ea typeface="Cambria Math" panose="02040503050406030204" pitchFamily="18" charset="0"/>
                            </a:rPr>
                            <m:t>1+</m:t>
                          </m:r>
                          <m:r>
                            <a:rPr lang="en-US" altLang="ja-JP" b="0" i="1" smtClean="0">
                              <a:latin typeface="Cambria Math" panose="02040503050406030204" pitchFamily="18" charset="0"/>
                              <a:ea typeface="Cambria Math" panose="02040503050406030204" pitchFamily="18" charset="0"/>
                            </a:rPr>
                            <m:t>𝑗</m:t>
                          </m:r>
                          <m:r>
                            <a:rPr lang="ja-JP" altLang="en-US" b="0" i="1" smtClean="0">
                              <a:latin typeface="Cambria Math" panose="02040503050406030204" pitchFamily="18" charset="0"/>
                              <a:ea typeface="Cambria Math" panose="02040503050406030204" pitchFamily="18" charset="0"/>
                            </a:rPr>
                            <m:t>𝜔𝜏</m:t>
                          </m:r>
                        </m:den>
                      </m:f>
                    </m:oMath>
                  </m:oMathPara>
                </a14:m>
                <a:endParaRPr kumimoji="1" lang="en-US" altLang="ja-JP" dirty="0">
                  <a:latin typeface="Cambria Math" panose="02040503050406030204" pitchFamily="18" charset="0"/>
                </a:endParaRPr>
              </a:p>
              <a:p>
                <a14:m>
                  <m:oMath xmlns:m="http://schemas.openxmlformats.org/officeDocument/2006/math">
                    <m:r>
                      <a:rPr kumimoji="1" lang="ja-JP" altLang="en-US" i="1" smtClean="0">
                        <a:latin typeface="Cambria Math" panose="02040503050406030204" pitchFamily="18" charset="0"/>
                      </a:rPr>
                      <m:t>𝜏</m:t>
                    </m:r>
                  </m:oMath>
                </a14:m>
                <a:r>
                  <a:rPr kumimoji="1" lang="ja-JP" altLang="en-US" dirty="0"/>
                  <a:t>  ：緩和時間</a:t>
                </a:r>
                <a:r>
                  <a:rPr lang="en-US" altLang="ja-JP" dirty="0"/>
                  <a:t>      </a:t>
                </a:r>
                <a14:m>
                  <m:oMath xmlns:m="http://schemas.openxmlformats.org/officeDocument/2006/math">
                    <m:r>
                      <a:rPr kumimoji="1" lang="ja-JP" altLang="en-US" i="1" smtClean="0">
                        <a:latin typeface="Cambria Math" panose="02040503050406030204" pitchFamily="18" charset="0"/>
                      </a:rPr>
                      <m:t>∆</m:t>
                    </m:r>
                    <m:r>
                      <a:rPr kumimoji="1" lang="ja-JP" altLang="en-US" i="1" smtClean="0">
                        <a:latin typeface="Cambria Math" panose="02040503050406030204" pitchFamily="18" charset="0"/>
                      </a:rPr>
                      <m:t>𝜀</m:t>
                    </m:r>
                    <m:r>
                      <a:rPr lang="ja-JP" altLang="en-US" i="1">
                        <a:latin typeface="Cambria Math" panose="02040503050406030204" pitchFamily="18" charset="0"/>
                      </a:rPr>
                      <m:t>：</m:t>
                    </m:r>
                  </m:oMath>
                </a14:m>
                <a:r>
                  <a:rPr kumimoji="1" lang="ja-JP" altLang="en-US" dirty="0"/>
                  <a:t>緩和強度</a:t>
                </a:r>
              </a:p>
            </p:txBody>
          </p:sp>
        </mc:Choice>
        <mc:Fallback xmlns="">
          <p:sp>
            <p:nvSpPr>
              <p:cNvPr id="5" name="テキスト ボックス 4">
                <a:extLst>
                  <a:ext uri="{FF2B5EF4-FFF2-40B4-BE49-F238E27FC236}">
                    <a16:creationId xmlns:a16="http://schemas.microsoft.com/office/drawing/2014/main" id="{B983DEBB-48E7-42C3-AFCF-A580041F3E74}"/>
                  </a:ext>
                </a:extLst>
              </p:cNvPr>
              <p:cNvSpPr txBox="1">
                <a:spLocks noRot="1" noChangeAspect="1" noMove="1" noResize="1" noEditPoints="1" noAdjustHandles="1" noChangeArrowheads="1" noChangeShapeType="1" noTextEdit="1"/>
              </p:cNvSpPr>
              <p:nvPr/>
            </p:nvSpPr>
            <p:spPr>
              <a:xfrm>
                <a:off x="6253047" y="4572593"/>
                <a:ext cx="3634451" cy="1215269"/>
              </a:xfrm>
              <a:prstGeom prst="rect">
                <a:avLst/>
              </a:prstGeom>
              <a:blipFill>
                <a:blip r:embed="rId4"/>
                <a:stretch>
                  <a:fillRect l="-1338" t="-1493" b="-6965"/>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3DCEC7DA-A181-422F-8826-EAF254271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5991" y="1830466"/>
            <a:ext cx="2940997" cy="2412721"/>
          </a:xfrm>
          <a:prstGeom prst="rect">
            <a:avLst/>
          </a:prstGeom>
        </p:spPr>
      </p:pic>
      <mc:AlternateContent xmlns:mc="http://schemas.openxmlformats.org/markup-compatibility/2006" xmlns:a14="http://schemas.microsoft.com/office/drawing/2010/main">
        <mc:Choice Requires="a14">
          <p:sp>
            <p:nvSpPr>
              <p:cNvPr id="9" name="テキスト ボックス 8"/>
              <p:cNvSpPr txBox="1"/>
              <p:nvPr/>
            </p:nvSpPr>
            <p:spPr>
              <a:xfrm>
                <a:off x="7209692" y="1597688"/>
                <a:ext cx="788795"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ja-JP" altLang="en-US" i="1" smtClean="0">
                              <a:latin typeface="Cambria Math" panose="02040503050406030204" pitchFamily="18" charset="0"/>
                            </a:rPr>
                            <m:t>𝜀</m:t>
                          </m:r>
                        </m:e>
                        <m:sup>
                          <m:r>
                            <a:rPr lang="ja-JP" altLang="en-US" i="1">
                              <a:latin typeface="Cambria Math" panose="02040503050406030204" pitchFamily="18" charset="0"/>
                            </a:rPr>
                            <m:t>’</m:t>
                          </m:r>
                        </m:sup>
                      </m:sSup>
                    </m:oMath>
                  </m:oMathPara>
                </a14:m>
                <a:endParaRPr kumimoji="1" lang="ja-JP" altLang="en-US" dirty="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7209692" y="1597688"/>
                <a:ext cx="788795" cy="39299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8070272" y="3001108"/>
                <a:ext cx="788795" cy="392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r>
                            <a:rPr kumimoji="1" lang="ja-JP" altLang="en-US" i="1" smtClean="0">
                              <a:latin typeface="Cambria Math" panose="02040503050406030204" pitchFamily="18" charset="0"/>
                            </a:rPr>
                            <m:t>𝜀</m:t>
                          </m:r>
                        </m:e>
                        <m:sup>
                          <m:r>
                            <a:rPr lang="ja-JP" altLang="en-US" i="1">
                              <a:latin typeface="Cambria Math" panose="02040503050406030204" pitchFamily="18" charset="0"/>
                            </a:rPr>
                            <m:t>’’</m:t>
                          </m:r>
                        </m:sup>
                      </m:sSup>
                    </m:oMath>
                  </m:oMathPara>
                </a14:m>
                <a:endParaRPr kumimoji="1" lang="ja-JP" altLang="en-US"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8070272" y="3001108"/>
                <a:ext cx="788795" cy="39299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7928149" y="3458315"/>
                <a:ext cx="6159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𝑚𝑎𝑥</m:t>
                          </m:r>
                        </m:sub>
                      </m:sSub>
                    </m:oMath>
                  </m:oMathPara>
                </a14:m>
                <a:endParaRPr kumimoji="1" lang="ja-JP" altLang="en-US" dirty="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928149" y="3458315"/>
                <a:ext cx="615922" cy="369332"/>
              </a:xfrm>
              <a:prstGeom prst="rect">
                <a:avLst/>
              </a:prstGeom>
              <a:blipFill>
                <a:blip r:embed="rId8"/>
                <a:stretch>
                  <a:fillRect l="-2970" b="-131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9887498" y="3692018"/>
                <a:ext cx="6159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𝜀</m:t>
                          </m:r>
                        </m:e>
                        <m:sub>
                          <m:r>
                            <a:rPr kumimoji="1" lang="en-US" altLang="ja-JP" i="1" smtClean="0">
                              <a:latin typeface="Cambria Math" panose="02040503050406030204" pitchFamily="18" charset="0"/>
                              <a:ea typeface="Cambria Math" panose="02040503050406030204" pitchFamily="18" charset="0"/>
                            </a:rPr>
                            <m:t>∞</m:t>
                          </m:r>
                        </m:sub>
                      </m:sSub>
                    </m:oMath>
                  </m:oMathPara>
                </a14:m>
                <a:endParaRPr kumimoji="1" lang="ja-JP" altLang="en-US"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9887498" y="3692018"/>
                <a:ext cx="615922" cy="369332"/>
              </a:xfrm>
              <a:prstGeom prst="rect">
                <a:avLst/>
              </a:prstGeom>
              <a:blipFill>
                <a:blip r:embed="rId9"/>
                <a:stretch>
                  <a:fillRect/>
                </a:stretch>
              </a:blipFill>
            </p:spPr>
            <p:txBody>
              <a:bodyPr/>
              <a:lstStyle/>
              <a:p>
                <a:r>
                  <a:rPr lang="ja-JP" altLang="en-US">
                    <a:noFill/>
                  </a:rPr>
                  <a:t> </a:t>
                </a:r>
              </a:p>
            </p:txBody>
          </p:sp>
        </mc:Fallback>
      </mc:AlternateContent>
      <p:grpSp>
        <p:nvGrpSpPr>
          <p:cNvPr id="16" name="グループ化 15">
            <a:extLst>
              <a:ext uri="{FF2B5EF4-FFF2-40B4-BE49-F238E27FC236}">
                <a16:creationId xmlns:a16="http://schemas.microsoft.com/office/drawing/2014/main" id="{1EDF6B5C-8B7C-4422-A25E-CFAE1706FEC6}"/>
              </a:ext>
            </a:extLst>
          </p:cNvPr>
          <p:cNvGrpSpPr/>
          <p:nvPr/>
        </p:nvGrpSpPr>
        <p:grpSpPr>
          <a:xfrm>
            <a:off x="6096000" y="1565581"/>
            <a:ext cx="3948546" cy="2584583"/>
            <a:chOff x="6096000" y="1330036"/>
            <a:chExt cx="3948546" cy="2584583"/>
          </a:xfrm>
        </p:grpSpPr>
        <p:sp>
          <p:nvSpPr>
            <p:cNvPr id="6" name="正方形/長方形 5"/>
            <p:cNvSpPr/>
            <p:nvPr/>
          </p:nvSpPr>
          <p:spPr>
            <a:xfrm>
              <a:off x="6096000" y="1330036"/>
              <a:ext cx="3948546" cy="258458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3" name="フリーフォーム 2"/>
            <p:cNvSpPr/>
            <p:nvPr/>
          </p:nvSpPr>
          <p:spPr>
            <a:xfrm>
              <a:off x="6096000" y="1597688"/>
              <a:ext cx="3948546" cy="2125226"/>
            </a:xfrm>
            <a:custGeom>
              <a:avLst/>
              <a:gdLst>
                <a:gd name="connsiteX0" fmla="*/ 0 w 3637504"/>
                <a:gd name="connsiteY0" fmla="*/ 0 h 1934308"/>
                <a:gd name="connsiteX1" fmla="*/ 271306 w 3637504"/>
                <a:gd name="connsiteY1" fmla="*/ 10048 h 1934308"/>
                <a:gd name="connsiteX2" fmla="*/ 557684 w 3637504"/>
                <a:gd name="connsiteY2" fmla="*/ 50242 h 1934308"/>
                <a:gd name="connsiteX3" fmla="*/ 844062 w 3637504"/>
                <a:gd name="connsiteY3" fmla="*/ 105508 h 1934308"/>
                <a:gd name="connsiteX4" fmla="*/ 1060102 w 3637504"/>
                <a:gd name="connsiteY4" fmla="*/ 180870 h 1934308"/>
                <a:gd name="connsiteX5" fmla="*/ 1286189 w 3637504"/>
                <a:gd name="connsiteY5" fmla="*/ 321547 h 1934308"/>
                <a:gd name="connsiteX6" fmla="*/ 1436915 w 3637504"/>
                <a:gd name="connsiteY6" fmla="*/ 477297 h 1934308"/>
                <a:gd name="connsiteX7" fmla="*/ 1592664 w 3637504"/>
                <a:gd name="connsiteY7" fmla="*/ 788796 h 1934308"/>
                <a:gd name="connsiteX8" fmla="*/ 1748414 w 3637504"/>
                <a:gd name="connsiteY8" fmla="*/ 1175657 h 1934308"/>
                <a:gd name="connsiteX9" fmla="*/ 1959429 w 3637504"/>
                <a:gd name="connsiteY9" fmla="*/ 1567543 h 1934308"/>
                <a:gd name="connsiteX10" fmla="*/ 2145324 w 3637504"/>
                <a:gd name="connsiteY10" fmla="*/ 1763486 h 1934308"/>
                <a:gd name="connsiteX11" fmla="*/ 2341266 w 3637504"/>
                <a:gd name="connsiteY11" fmla="*/ 1828800 h 1934308"/>
                <a:gd name="connsiteX12" fmla="*/ 2788418 w 3637504"/>
                <a:gd name="connsiteY12" fmla="*/ 1894114 h 1934308"/>
                <a:gd name="connsiteX13" fmla="*/ 3205425 w 3637504"/>
                <a:gd name="connsiteY13" fmla="*/ 1914211 h 1934308"/>
                <a:gd name="connsiteX14" fmla="*/ 3637504 w 3637504"/>
                <a:gd name="connsiteY14" fmla="*/ 1934308 h 193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37504" h="1934308">
                  <a:moveTo>
                    <a:pt x="0" y="0"/>
                  </a:moveTo>
                  <a:cubicBezTo>
                    <a:pt x="89179" y="837"/>
                    <a:pt x="178359" y="1674"/>
                    <a:pt x="271306" y="10048"/>
                  </a:cubicBezTo>
                  <a:cubicBezTo>
                    <a:pt x="364253" y="18422"/>
                    <a:pt x="462225" y="34332"/>
                    <a:pt x="557684" y="50242"/>
                  </a:cubicBezTo>
                  <a:cubicBezTo>
                    <a:pt x="653143" y="66152"/>
                    <a:pt x="760326" y="83737"/>
                    <a:pt x="844062" y="105508"/>
                  </a:cubicBezTo>
                  <a:cubicBezTo>
                    <a:pt x="927798" y="127279"/>
                    <a:pt x="986414" y="144864"/>
                    <a:pt x="1060102" y="180870"/>
                  </a:cubicBezTo>
                  <a:cubicBezTo>
                    <a:pt x="1133790" y="216876"/>
                    <a:pt x="1223387" y="272143"/>
                    <a:pt x="1286189" y="321547"/>
                  </a:cubicBezTo>
                  <a:cubicBezTo>
                    <a:pt x="1348991" y="370951"/>
                    <a:pt x="1385836" y="399422"/>
                    <a:pt x="1436915" y="477297"/>
                  </a:cubicBezTo>
                  <a:cubicBezTo>
                    <a:pt x="1487994" y="555172"/>
                    <a:pt x="1540748" y="672403"/>
                    <a:pt x="1592664" y="788796"/>
                  </a:cubicBezTo>
                  <a:cubicBezTo>
                    <a:pt x="1644580" y="905189"/>
                    <a:pt x="1687287" y="1045866"/>
                    <a:pt x="1748414" y="1175657"/>
                  </a:cubicBezTo>
                  <a:cubicBezTo>
                    <a:pt x="1809541" y="1305448"/>
                    <a:pt x="1893277" y="1469572"/>
                    <a:pt x="1959429" y="1567543"/>
                  </a:cubicBezTo>
                  <a:cubicBezTo>
                    <a:pt x="2025581" y="1665514"/>
                    <a:pt x="2081685" y="1719943"/>
                    <a:pt x="2145324" y="1763486"/>
                  </a:cubicBezTo>
                  <a:cubicBezTo>
                    <a:pt x="2208963" y="1807029"/>
                    <a:pt x="2234084" y="1807029"/>
                    <a:pt x="2341266" y="1828800"/>
                  </a:cubicBezTo>
                  <a:cubicBezTo>
                    <a:pt x="2448448" y="1850571"/>
                    <a:pt x="2644392" y="1879879"/>
                    <a:pt x="2788418" y="1894114"/>
                  </a:cubicBezTo>
                  <a:cubicBezTo>
                    <a:pt x="2932445" y="1908349"/>
                    <a:pt x="3205425" y="1914211"/>
                    <a:pt x="3205425" y="1914211"/>
                  </a:cubicBezTo>
                  <a:lnTo>
                    <a:pt x="3637504" y="1934308"/>
                  </a:lnTo>
                </a:path>
              </a:pathLst>
            </a:custGeom>
            <a:ln w="1905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8" name="フリーフォーム 7"/>
            <p:cNvSpPr/>
            <p:nvPr/>
          </p:nvSpPr>
          <p:spPr>
            <a:xfrm>
              <a:off x="6096000" y="2776671"/>
              <a:ext cx="3932255" cy="1137947"/>
            </a:xfrm>
            <a:custGeom>
              <a:avLst/>
              <a:gdLst>
                <a:gd name="connsiteX0" fmla="*/ 0 w 3928906"/>
                <a:gd name="connsiteY0" fmla="*/ 1081895 h 1112040"/>
                <a:gd name="connsiteX1" fmla="*/ 462225 w 3928906"/>
                <a:gd name="connsiteY1" fmla="*/ 1081895 h 1112040"/>
                <a:gd name="connsiteX2" fmla="*/ 798844 w 3928906"/>
                <a:gd name="connsiteY2" fmla="*/ 1051750 h 1112040"/>
                <a:gd name="connsiteX3" fmla="*/ 1175658 w 3928906"/>
                <a:gd name="connsiteY3" fmla="*/ 951266 h 1112040"/>
                <a:gd name="connsiteX4" fmla="*/ 1487156 w 3928906"/>
                <a:gd name="connsiteY4" fmla="*/ 473970 h 1112040"/>
                <a:gd name="connsiteX5" fmla="*/ 1708220 w 3928906"/>
                <a:gd name="connsiteY5" fmla="*/ 61987 h 1112040"/>
                <a:gd name="connsiteX6" fmla="*/ 1843873 w 3928906"/>
                <a:gd name="connsiteY6" fmla="*/ 1697 h 1112040"/>
                <a:gd name="connsiteX7" fmla="*/ 1929284 w 3928906"/>
                <a:gd name="connsiteY7" fmla="*/ 31842 h 1112040"/>
                <a:gd name="connsiteX8" fmla="*/ 2049864 w 3928906"/>
                <a:gd name="connsiteY8" fmla="*/ 182568 h 1112040"/>
                <a:gd name="connsiteX9" fmla="*/ 2361363 w 3928906"/>
                <a:gd name="connsiteY9" fmla="*/ 725179 h 1112040"/>
                <a:gd name="connsiteX10" fmla="*/ 2607548 w 3928906"/>
                <a:gd name="connsiteY10" fmla="*/ 956291 h 1112040"/>
                <a:gd name="connsiteX11" fmla="*/ 3019530 w 3928906"/>
                <a:gd name="connsiteY11" fmla="*/ 1036677 h 1112040"/>
                <a:gd name="connsiteX12" fmla="*/ 3627455 w 3928906"/>
                <a:gd name="connsiteY12" fmla="*/ 1091943 h 1112040"/>
                <a:gd name="connsiteX13" fmla="*/ 3928906 w 3928906"/>
                <a:gd name="connsiteY13" fmla="*/ 1112040 h 111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28906" h="1112040">
                  <a:moveTo>
                    <a:pt x="0" y="1081895"/>
                  </a:moveTo>
                  <a:cubicBezTo>
                    <a:pt x="164542" y="1084407"/>
                    <a:pt x="329084" y="1086919"/>
                    <a:pt x="462225" y="1081895"/>
                  </a:cubicBezTo>
                  <a:cubicBezTo>
                    <a:pt x="595366" y="1076871"/>
                    <a:pt x="679939" y="1073521"/>
                    <a:pt x="798844" y="1051750"/>
                  </a:cubicBezTo>
                  <a:cubicBezTo>
                    <a:pt x="917750" y="1029978"/>
                    <a:pt x="1060939" y="1047563"/>
                    <a:pt x="1175658" y="951266"/>
                  </a:cubicBezTo>
                  <a:cubicBezTo>
                    <a:pt x="1290377" y="854969"/>
                    <a:pt x="1398396" y="622183"/>
                    <a:pt x="1487156" y="473970"/>
                  </a:cubicBezTo>
                  <a:cubicBezTo>
                    <a:pt x="1575916" y="325757"/>
                    <a:pt x="1648767" y="140699"/>
                    <a:pt x="1708220" y="61987"/>
                  </a:cubicBezTo>
                  <a:cubicBezTo>
                    <a:pt x="1767673" y="-16725"/>
                    <a:pt x="1807029" y="6721"/>
                    <a:pt x="1843873" y="1697"/>
                  </a:cubicBezTo>
                  <a:cubicBezTo>
                    <a:pt x="1880717" y="-3327"/>
                    <a:pt x="1894952" y="1697"/>
                    <a:pt x="1929284" y="31842"/>
                  </a:cubicBezTo>
                  <a:cubicBezTo>
                    <a:pt x="1963616" y="61987"/>
                    <a:pt x="1977851" y="67012"/>
                    <a:pt x="2049864" y="182568"/>
                  </a:cubicBezTo>
                  <a:cubicBezTo>
                    <a:pt x="2121877" y="298124"/>
                    <a:pt x="2268416" y="596225"/>
                    <a:pt x="2361363" y="725179"/>
                  </a:cubicBezTo>
                  <a:cubicBezTo>
                    <a:pt x="2454310" y="854133"/>
                    <a:pt x="2497854" y="904375"/>
                    <a:pt x="2607548" y="956291"/>
                  </a:cubicBezTo>
                  <a:cubicBezTo>
                    <a:pt x="2717242" y="1008207"/>
                    <a:pt x="2849546" y="1014068"/>
                    <a:pt x="3019530" y="1036677"/>
                  </a:cubicBezTo>
                  <a:cubicBezTo>
                    <a:pt x="3189514" y="1059286"/>
                    <a:pt x="3475892" y="1079382"/>
                    <a:pt x="3627455" y="1091943"/>
                  </a:cubicBezTo>
                  <a:cubicBezTo>
                    <a:pt x="3779018" y="1104504"/>
                    <a:pt x="3853962" y="1108272"/>
                    <a:pt x="3928906" y="1112040"/>
                  </a:cubicBezTo>
                </a:path>
              </a:pathLst>
            </a:cu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矢印コネクタ 14"/>
            <p:cNvCxnSpPr/>
            <p:nvPr/>
          </p:nvCxnSpPr>
          <p:spPr>
            <a:xfrm flipH="1" flipV="1">
              <a:off x="7928149" y="2776670"/>
              <a:ext cx="5025" cy="113794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19" name="テキスト ボックス 18"/>
              <p:cNvSpPr txBox="1"/>
              <p:nvPr/>
            </p:nvSpPr>
            <p:spPr>
              <a:xfrm>
                <a:off x="5598670" y="1574694"/>
                <a:ext cx="61592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𝜀</m:t>
                          </m:r>
                        </m:e>
                        <m:sub>
                          <m:r>
                            <a:rPr kumimoji="1" lang="en-US" altLang="ja-JP" b="0" i="1" smtClean="0">
                              <a:latin typeface="Cambria Math" panose="02040503050406030204" pitchFamily="18" charset="0"/>
                            </a:rPr>
                            <m:t>𝑠</m:t>
                          </m:r>
                        </m:sub>
                      </m:sSub>
                    </m:oMath>
                  </m:oMathPara>
                </a14:m>
                <a:endParaRPr kumimoji="1" lang="ja-JP" altLang="en-US"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598670" y="1574694"/>
                <a:ext cx="615922"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966675" y="3169664"/>
                <a:ext cx="1637414" cy="6580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𝜏</m:t>
                      </m:r>
                      <m:r>
                        <a:rPr kumimoji="1" lang="en-US" altLang="ja-JP" i="1" smtClean="0">
                          <a:latin typeface="Cambria Math" panose="02040503050406030204" pitchFamily="18" charset="0"/>
                          <a:ea typeface="Cambria Math" panose="02040503050406030204" pitchFamily="18" charset="0"/>
                        </a:rPr>
                        <m:t>=</m:t>
                      </m:r>
                      <m:f>
                        <m:fPr>
                          <m:ctrlPr>
                            <a:rPr kumimoji="1" lang="en-US" altLang="ja-JP"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1</m:t>
                          </m:r>
                        </m:num>
                        <m:den>
                          <m:r>
                            <a:rPr kumimoji="1" lang="en-US" altLang="ja-JP" b="0" i="1" smtClean="0">
                              <a:latin typeface="Cambria Math" panose="02040503050406030204" pitchFamily="18" charset="0"/>
                              <a:ea typeface="Cambria Math" panose="02040503050406030204" pitchFamily="18" charset="0"/>
                            </a:rPr>
                            <m:t>2</m:t>
                          </m:r>
                          <m:r>
                            <a:rPr kumimoji="1" lang="ja-JP" altLang="en-US" b="0" i="1" smtClean="0">
                              <a:latin typeface="Cambria Math" panose="02040503050406030204" pitchFamily="18" charset="0"/>
                              <a:ea typeface="Cambria Math" panose="02040503050406030204" pitchFamily="18" charset="0"/>
                            </a:rPr>
                            <m:t>𝜋</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𝑓</m:t>
                              </m:r>
                            </m:e>
                            <m:sub>
                              <m:r>
                                <a:rPr kumimoji="1" lang="en-US" altLang="ja-JP" b="0" i="1" smtClean="0">
                                  <a:latin typeface="Cambria Math" panose="02040503050406030204" pitchFamily="18" charset="0"/>
                                  <a:ea typeface="Cambria Math" panose="02040503050406030204" pitchFamily="18" charset="0"/>
                                </a:rPr>
                                <m:t>𝑚𝑎𝑥</m:t>
                              </m:r>
                            </m:sub>
                          </m:sSub>
                        </m:den>
                      </m:f>
                    </m:oMath>
                  </m:oMathPara>
                </a14:m>
                <a:endParaRPr kumimoji="1" lang="ja-JP" altLang="en-US" dirty="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966675" y="3169664"/>
                <a:ext cx="1637414" cy="65806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8236110" y="2739554"/>
                <a:ext cx="15480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m:t>
                      </m:r>
                      <m:r>
                        <a:rPr kumimoji="1" lang="ja-JP" altLang="en-US" i="1" smtClean="0">
                          <a:latin typeface="Cambria Math" panose="02040503050406030204" pitchFamily="18" charset="0"/>
                        </a:rPr>
                        <m:t>𝜀</m:t>
                      </m:r>
                      <m:r>
                        <a:rPr kumimoji="1" lang="en-US" altLang="ja-JP" i="1" smtClean="0">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a:rPr kumimoji="1" lang="ja-JP" altLang="en-US" i="1" smtClean="0">
                              <a:latin typeface="Cambria Math" panose="02040503050406030204" pitchFamily="18" charset="0"/>
                              <a:ea typeface="Cambria Math" panose="02040503050406030204" pitchFamily="18" charset="0"/>
                            </a:rPr>
                            <m:t>𝜀</m:t>
                          </m:r>
                        </m:e>
                        <m:sub>
                          <m:r>
                            <a:rPr kumimoji="1" lang="en-US" altLang="ja-JP" b="0" i="1" smtClean="0">
                              <a:latin typeface="Cambria Math" panose="02040503050406030204" pitchFamily="18" charset="0"/>
                              <a:ea typeface="Cambria Math" panose="02040503050406030204" pitchFamily="18" charset="0"/>
                            </a:rPr>
                            <m:t>𝑠</m:t>
                          </m:r>
                        </m:sub>
                      </m:sSub>
                      <m:r>
                        <a:rPr kumimoji="1" lang="en-US" altLang="ja-JP" i="1" smtClean="0">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a:rPr kumimoji="1" lang="ja-JP" altLang="en-US" i="1" smtClean="0">
                              <a:latin typeface="Cambria Math" panose="02040503050406030204" pitchFamily="18" charset="0"/>
                              <a:ea typeface="Cambria Math" panose="02040503050406030204" pitchFamily="18" charset="0"/>
                            </a:rPr>
                            <m:t>𝜀</m:t>
                          </m:r>
                        </m:e>
                        <m:sub>
                          <m:r>
                            <a:rPr kumimoji="1" lang="en-US" altLang="ja-JP" i="1" smtClean="0">
                              <a:latin typeface="Cambria Math" panose="02040503050406030204" pitchFamily="18" charset="0"/>
                              <a:ea typeface="Cambria Math" panose="02040503050406030204" pitchFamily="18" charset="0"/>
                            </a:rPr>
                            <m:t>∞</m:t>
                          </m:r>
                        </m:sub>
                      </m:sSub>
                    </m:oMath>
                  </m:oMathPara>
                </a14:m>
                <a:endParaRPr kumimoji="1" lang="ja-JP" altLang="en-US"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8236110" y="2739554"/>
                <a:ext cx="1548099" cy="369332"/>
              </a:xfrm>
              <a:prstGeom prst="rect">
                <a:avLst/>
              </a:prstGeom>
              <a:blipFill>
                <a:blip r:embed="rId12"/>
                <a:stretch>
                  <a:fillRect/>
                </a:stretch>
              </a:blipFill>
            </p:spPr>
            <p:txBody>
              <a:bodyPr/>
              <a:lstStyle/>
              <a:p>
                <a:r>
                  <a:rPr lang="ja-JP" altLang="en-US">
                    <a:noFill/>
                  </a:rPr>
                  <a:t> </a:t>
                </a:r>
              </a:p>
            </p:txBody>
          </p:sp>
        </mc:Fallback>
      </mc:AlternateContent>
      <p:sp>
        <p:nvSpPr>
          <p:cNvPr id="14" name="タイトル 13">
            <a:extLst>
              <a:ext uri="{FF2B5EF4-FFF2-40B4-BE49-F238E27FC236}">
                <a16:creationId xmlns:a16="http://schemas.microsoft.com/office/drawing/2014/main" id="{59CF35D1-331E-477C-8190-DA1597288540}"/>
              </a:ext>
            </a:extLst>
          </p:cNvPr>
          <p:cNvSpPr>
            <a:spLocks noGrp="1"/>
          </p:cNvSpPr>
          <p:nvPr>
            <p:ph type="title"/>
          </p:nvPr>
        </p:nvSpPr>
        <p:spPr>
          <a:xfrm>
            <a:off x="838200" y="365125"/>
            <a:ext cx="10515600" cy="911057"/>
          </a:xfrm>
        </p:spPr>
        <p:txBody>
          <a:bodyPr/>
          <a:lstStyle/>
          <a:p>
            <a:pPr algn="ctr"/>
            <a:r>
              <a:rPr lang="ja-JP" altLang="en-US" dirty="0"/>
              <a:t>誘電緩和曲線の求め方</a:t>
            </a:r>
          </a:p>
        </p:txBody>
      </p:sp>
      <p:sp>
        <p:nvSpPr>
          <p:cNvPr id="2" name="テキスト ボックス 1">
            <a:extLst>
              <a:ext uri="{FF2B5EF4-FFF2-40B4-BE49-F238E27FC236}">
                <a16:creationId xmlns:a16="http://schemas.microsoft.com/office/drawing/2014/main" id="{38A9C5EB-00C9-4F27-A190-9A1D78516628}"/>
              </a:ext>
            </a:extLst>
          </p:cNvPr>
          <p:cNvSpPr txBox="1"/>
          <p:nvPr/>
        </p:nvSpPr>
        <p:spPr>
          <a:xfrm>
            <a:off x="8544071" y="5954084"/>
            <a:ext cx="3240273" cy="369332"/>
          </a:xfrm>
          <a:prstGeom prst="rect">
            <a:avLst/>
          </a:prstGeom>
          <a:noFill/>
        </p:spPr>
        <p:txBody>
          <a:bodyPr wrap="square" rtlCol="0">
            <a:spAutoFit/>
          </a:bodyPr>
          <a:lstStyle/>
          <a:p>
            <a:r>
              <a:rPr lang="zh-TW" altLang="en-US" dirty="0"/>
              <a:t>尿素水溶液測定</a:t>
            </a:r>
            <a:r>
              <a:rPr lang="en-US" altLang="zh-TW" dirty="0"/>
              <a:t>.pptx</a:t>
            </a:r>
            <a:r>
              <a:rPr lang="ja-JP" altLang="en-US" dirty="0"/>
              <a:t>より抜粋</a:t>
            </a:r>
            <a:endParaRPr kumimoji="1" lang="ja-JP" altLang="en-US" dirty="0"/>
          </a:p>
        </p:txBody>
      </p:sp>
      <p:sp>
        <p:nvSpPr>
          <p:cNvPr id="22" name="テキスト ボックス 21">
            <a:extLst>
              <a:ext uri="{FF2B5EF4-FFF2-40B4-BE49-F238E27FC236}">
                <a16:creationId xmlns:a16="http://schemas.microsoft.com/office/drawing/2014/main" id="{2A579D3D-AA48-43BD-8FE9-C15FAD1EE7F8}"/>
              </a:ext>
            </a:extLst>
          </p:cNvPr>
          <p:cNvSpPr txBox="1"/>
          <p:nvPr/>
        </p:nvSpPr>
        <p:spPr>
          <a:xfrm>
            <a:off x="3101968" y="6025625"/>
            <a:ext cx="3240273" cy="369332"/>
          </a:xfrm>
          <a:prstGeom prst="rect">
            <a:avLst/>
          </a:prstGeom>
          <a:noFill/>
        </p:spPr>
        <p:txBody>
          <a:bodyPr wrap="square" rtlCol="0">
            <a:spAutoFit/>
          </a:bodyPr>
          <a:lstStyle/>
          <a:p>
            <a:r>
              <a:rPr lang="zh-TW" altLang="en-US" dirty="0"/>
              <a:t>尿素水溶液測定</a:t>
            </a:r>
            <a:r>
              <a:rPr lang="en-US" altLang="zh-TW" dirty="0"/>
              <a:t>.pptx</a:t>
            </a:r>
            <a:r>
              <a:rPr lang="ja-JP" altLang="en-US" dirty="0"/>
              <a:t>より抜粋</a:t>
            </a:r>
            <a:endParaRPr kumimoji="1" lang="ja-JP" altLang="en-US" dirty="0"/>
          </a:p>
        </p:txBody>
      </p:sp>
    </p:spTree>
    <p:extLst>
      <p:ext uri="{BB962C8B-B14F-4D97-AF65-F5344CB8AC3E}">
        <p14:creationId xmlns:p14="http://schemas.microsoft.com/office/powerpoint/2010/main" val="2552558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ABFB09-DA80-4DBB-95A3-DC5C934DF40C}"/>
              </a:ext>
            </a:extLst>
          </p:cNvPr>
          <p:cNvSpPr>
            <a:spLocks noGrp="1"/>
          </p:cNvSpPr>
          <p:nvPr>
            <p:ph type="title"/>
          </p:nvPr>
        </p:nvSpPr>
        <p:spPr/>
        <p:txBody>
          <a:bodyPr/>
          <a:lstStyle/>
          <a:p>
            <a:pPr algn="ctr"/>
            <a:r>
              <a:rPr lang="ja-JP" altLang="en-US" dirty="0"/>
              <a:t>双極子相関</a:t>
            </a:r>
            <a:r>
              <a:rPr kumimoji="1" lang="ja-JP" altLang="en-US" dirty="0"/>
              <a:t>の求め方</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88993F28-6E1E-4AB0-AABA-D7456409B16C}"/>
                  </a:ext>
                </a:extLst>
              </p:cNvPr>
              <p:cNvSpPr>
                <a:spLocks noGrp="1"/>
              </p:cNvSpPr>
              <p:nvPr>
                <p:ph idx="1"/>
              </p:nvPr>
            </p:nvSpPr>
            <p:spPr>
              <a:xfrm>
                <a:off x="209550" y="1690688"/>
                <a:ext cx="11772899" cy="4629901"/>
              </a:xfrm>
            </p:spPr>
            <p:txBody>
              <a:bodyPr>
                <a:normAutofit/>
              </a:bodyPr>
              <a:lstStyle/>
              <a:p>
                <a:pPr marL="0" indent="0">
                  <a:buNone/>
                </a:pPr>
                <a:r>
                  <a:rPr lang="en-US" altLang="ja-JP" dirty="0">
                    <a:latin typeface="Cambria Math" panose="02040503050406030204" pitchFamily="18" charset="0"/>
                  </a:rPr>
                  <a:t>N</a:t>
                </a:r>
                <a:r>
                  <a:rPr lang="ja-JP" altLang="en-US" dirty="0">
                    <a:latin typeface="Cambria Math" panose="02040503050406030204" pitchFamily="18" charset="0"/>
                  </a:rPr>
                  <a:t>個の水分子の系全体の双極子モーメント</a:t>
                </a:r>
                <a14:m>
                  <m:oMath xmlns:m="http://schemas.openxmlformats.org/officeDocument/2006/math">
                    <m:nary>
                      <m:naryPr>
                        <m:chr m:val="∑"/>
                        <m:ctrlPr>
                          <a:rPr lang="ja-JP" altLang="en-US" i="1" smtClean="0">
                            <a:latin typeface="Cambria Math" panose="02040503050406030204" pitchFamily="18" charset="0"/>
                          </a:rPr>
                        </m:ctrlPr>
                      </m:naryPr>
                      <m:sub>
                        <m:r>
                          <m:rPr>
                            <m:brk m:alnAt="23"/>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𝑁</m:t>
                        </m:r>
                      </m:sup>
                      <m:e>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𝜇</m:t>
                            </m:r>
                          </m:e>
                          <m:sub>
                            <m:r>
                              <a:rPr lang="en-US" altLang="ja-JP" b="0" i="1" smtClean="0">
                                <a:latin typeface="Cambria Math" panose="02040503050406030204" pitchFamily="18" charset="0"/>
                              </a:rPr>
                              <m:t>𝑖</m:t>
                            </m:r>
                          </m:sub>
                        </m:sSub>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𝑡</m:t>
                            </m:r>
                          </m:e>
                        </m:d>
                      </m:e>
                    </m:nary>
                    <m:r>
                      <a:rPr lang="en-US" altLang="ja-JP" b="0" i="0" smtClean="0">
                        <a:latin typeface="Cambria Math" panose="02040503050406030204" pitchFamily="18" charset="0"/>
                      </a:rPr>
                      <m:t>, </m:t>
                    </m:r>
                  </m:oMath>
                </a14:m>
                <a:r>
                  <a:rPr lang="ja-JP" altLang="en-US" dirty="0">
                    <a:latin typeface="Cambria Math" panose="02040503050406030204" pitchFamily="18" charset="0"/>
                  </a:rPr>
                  <a:t>相関関数</a:t>
                </a:r>
                <a14:m>
                  <m:oMath xmlns:m="http://schemas.openxmlformats.org/officeDocument/2006/math">
                    <m:r>
                      <m:rPr>
                        <m:sty m:val="p"/>
                      </m:rPr>
                      <a:rPr lang="en-US" altLang="ja-JP" i="1" dirty="0">
                        <a:latin typeface="Cambria Math" panose="02040503050406030204" pitchFamily="18" charset="0"/>
                      </a:rPr>
                      <m:t>φ</m:t>
                    </m:r>
                    <m:r>
                      <a:rPr lang="en-US" altLang="ja-JP" i="1" dirty="0">
                        <a:latin typeface="Cambria Math" panose="02040503050406030204" pitchFamily="18" charset="0"/>
                      </a:rPr>
                      <m:t>(</m:t>
                    </m:r>
                    <m:r>
                      <a:rPr lang="en-US" altLang="ja-JP" i="1" dirty="0">
                        <a:latin typeface="Cambria Math" panose="02040503050406030204" pitchFamily="18" charset="0"/>
                      </a:rPr>
                      <m:t>𝑡</m:t>
                    </m:r>
                    <m:r>
                      <a:rPr lang="en-US" altLang="ja-JP" i="1" dirty="0">
                        <a:latin typeface="Cambria Math" panose="02040503050406030204" pitchFamily="18" charset="0"/>
                      </a:rPr>
                      <m:t>)</m:t>
                    </m:r>
                  </m:oMath>
                </a14:m>
                <a:r>
                  <a:rPr lang="ja-JP" altLang="en-US" dirty="0">
                    <a:latin typeface="Cambria Math" panose="02040503050406030204" pitchFamily="18" charset="0"/>
                  </a:rPr>
                  <a:t>とする</a:t>
                </a:r>
                <a:endParaRPr lang="en-US" altLang="ja-JP" dirty="0">
                  <a:latin typeface="Cambria Math" panose="02040503050406030204" pitchFamily="18" charset="0"/>
                </a:endParaRPr>
              </a:p>
              <a:p>
                <a:pPr marL="0" indent="0">
                  <a:buNone/>
                </a:pPr>
                <a:endParaRPr lang="en-US" altLang="ja-JP" dirty="0">
                  <a:latin typeface="Cambria Math" panose="02040503050406030204" pitchFamily="18" charset="0"/>
                </a:endParaRPr>
              </a:p>
              <a:p>
                <a:pPr marL="0" indent="0" algn="ctr">
                  <a:buNone/>
                </a:pPr>
                <a:r>
                  <a:rPr lang="ja-JP" altLang="en-US" dirty="0">
                    <a:latin typeface="Cambria Math" panose="02040503050406030204" pitchFamily="18" charset="0"/>
                  </a:rPr>
                  <a:t> </a:t>
                </a:r>
                <a14:m>
                  <m:oMath xmlns:m="http://schemas.openxmlformats.org/officeDocument/2006/math">
                    <m:r>
                      <m:rPr>
                        <m:sty m:val="p"/>
                      </m:rPr>
                      <a:rPr lang="en-US" altLang="ja-JP" i="1" dirty="0" smtClean="0">
                        <a:latin typeface="Cambria Math" panose="02040503050406030204" pitchFamily="18" charset="0"/>
                      </a:rPr>
                      <m:t>φ</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𝑡</m:t>
                    </m:r>
                    <m:r>
                      <a:rPr lang="en-US" altLang="ja-JP" b="0" i="1" dirty="0" smtClean="0">
                        <a:latin typeface="Cambria Math" panose="02040503050406030204" pitchFamily="18" charset="0"/>
                      </a:rPr>
                      <m:t>)</m:t>
                    </m:r>
                    <m:r>
                      <a:rPr lang="ja-JP" altLang="en-US" i="1" dirty="0">
                        <a:latin typeface="Cambria Math" panose="02040503050406030204" pitchFamily="18" charset="0"/>
                      </a:rPr>
                      <m:t>＝</m:t>
                    </m:r>
                    <m:f>
                      <m:fPr>
                        <m:ctrlPr>
                          <a:rPr kumimoji="1" lang="en-US" altLang="ja-JP" i="1" smtClean="0">
                            <a:latin typeface="Cambria Math" panose="02040503050406030204" pitchFamily="18" charset="0"/>
                          </a:rPr>
                        </m:ctrlPr>
                      </m:fPr>
                      <m:num>
                        <m:nary>
                          <m:naryPr>
                            <m:chr m:val="∑"/>
                            <m:ctrlPr>
                              <a:rPr kumimoji="1" lang="en-US" altLang="ja-JP"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𝑗</m:t>
                            </m:r>
                          </m:sub>
                          <m:sup>
                            <m:r>
                              <a:rPr kumimoji="1" lang="en-US" altLang="ja-JP" b="0" i="1" smtClean="0">
                                <a:latin typeface="Cambria Math" panose="02040503050406030204" pitchFamily="18" charset="0"/>
                              </a:rPr>
                              <m:t>𝑁</m:t>
                            </m:r>
                          </m:sup>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&lt;</m:t>
                                </m:r>
                                <m:r>
                                  <a:rPr kumimoji="1" lang="ja-JP" altLang="en-US" b="1" i="1" smtClean="0">
                                    <a:latin typeface="Cambria Math" panose="02040503050406030204" pitchFamily="18" charset="0"/>
                                  </a:rPr>
                                  <m:t>𝝁</m:t>
                                </m:r>
                              </m:e>
                              <m:sub>
                                <m:r>
                                  <a:rPr kumimoji="1" lang="en-US" altLang="ja-JP" b="0" i="1" smtClean="0">
                                    <a:latin typeface="Cambria Math" panose="02040503050406030204" pitchFamily="18" charset="0"/>
                                  </a:rPr>
                                  <m:t>𝑖</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𝑡</m:t>
                                </m:r>
                              </m:e>
                            </m:d>
                            <m:r>
                              <a:rPr lang="ja-JP" altLang="en-US" i="1">
                                <a:latin typeface="Cambria Math" panose="02040503050406030204" pitchFamily="18" charset="0"/>
                              </a:rPr>
                              <m:t>・</m:t>
                            </m:r>
                            <m:sSub>
                              <m:sSubPr>
                                <m:ctrlPr>
                                  <a:rPr lang="en-US" altLang="ja-JP" i="1" smtClean="0">
                                    <a:latin typeface="Cambria Math" panose="02040503050406030204" pitchFamily="18" charset="0"/>
                                  </a:rPr>
                                </m:ctrlPr>
                              </m:sSubPr>
                              <m:e>
                                <m:r>
                                  <a:rPr lang="ja-JP" altLang="en-US" b="1" i="1" smtClean="0">
                                    <a:latin typeface="Cambria Math" panose="02040503050406030204" pitchFamily="18" charset="0"/>
                                  </a:rPr>
                                  <m:t>𝝁</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(0))&gt;</m:t>
                            </m:r>
                          </m:e>
                        </m:nary>
                        <m:r>
                          <a:rPr kumimoji="1" lang="en-US" altLang="ja-JP" b="0" i="1" smtClean="0">
                            <a:latin typeface="Cambria Math" panose="02040503050406030204" pitchFamily="18" charset="0"/>
                          </a:rPr>
                          <m:t>+</m:t>
                        </m:r>
                        <m:nary>
                          <m:naryPr>
                            <m:chr m:val="∑"/>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&lt;</m:t>
                            </m:r>
                            <m:r>
                              <a:rPr lang="en-US" altLang="ja-JP" b="0" i="1" smtClean="0">
                                <a:latin typeface="Cambria Math" panose="02040503050406030204" pitchFamily="18" charset="0"/>
                              </a:rPr>
                              <m:t>𝑗</m:t>
                            </m:r>
                          </m:sub>
                          <m:sup>
                            <m:r>
                              <a:rPr kumimoji="1" lang="en-US" altLang="ja-JP" b="0" i="1" smtClean="0">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&lt;</m:t>
                                </m:r>
                                <m:r>
                                  <a:rPr lang="ja-JP" altLang="en-US" b="1" i="1">
                                    <a:latin typeface="Cambria Math" panose="02040503050406030204" pitchFamily="18" charset="0"/>
                                  </a:rPr>
                                  <m:t>𝝁</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i="1">
                                <a:latin typeface="Cambria Math" panose="02040503050406030204" pitchFamily="18" charset="0"/>
                              </a:rPr>
                              <m:t>𝑡</m:t>
                            </m:r>
                            <m:r>
                              <a:rPr lang="en-US" altLang="ja-JP" i="1">
                                <a:latin typeface="Cambria Math" panose="02040503050406030204" pitchFamily="18" charset="0"/>
                              </a:rPr>
                              <m:t>)</m:t>
                            </m:r>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ja-JP" altLang="en-US" b="1" i="1">
                                    <a:latin typeface="Cambria Math" panose="02040503050406030204" pitchFamily="18" charset="0"/>
                                  </a:rPr>
                                  <m:t>𝝁</m:t>
                                </m:r>
                              </m:e>
                              <m:sub>
                                <m:r>
                                  <a:rPr lang="en-US" altLang="ja-JP" b="0" i="1" smtClean="0">
                                    <a:latin typeface="Cambria Math" panose="02040503050406030204" pitchFamily="18" charset="0"/>
                                  </a:rPr>
                                  <m:t>𝑗</m:t>
                                </m:r>
                              </m:sub>
                            </m:sSub>
                            <m:r>
                              <a:rPr lang="en-US" altLang="ja-JP" i="1">
                                <a:latin typeface="Cambria Math" panose="02040503050406030204" pitchFamily="18" charset="0"/>
                              </a:rPr>
                              <m:t>(0))&gt;</m:t>
                            </m:r>
                          </m:e>
                        </m:nary>
                      </m:num>
                      <m:den>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i="1">
                                <a:latin typeface="Cambria Math" panose="02040503050406030204" pitchFamily="18" charset="0"/>
                              </a:rPr>
                              <m:t>=</m:t>
                            </m:r>
                            <m:r>
                              <a:rPr lang="en-US" altLang="ja-JP" i="1">
                                <a:latin typeface="Cambria Math" panose="02040503050406030204" pitchFamily="18" charset="0"/>
                              </a:rPr>
                              <m:t>𝑗</m:t>
                            </m:r>
                          </m:sub>
                          <m:sup>
                            <m:r>
                              <a:rPr lang="en-US" altLang="ja-JP" i="1">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&lt;</m:t>
                                </m:r>
                                <m:r>
                                  <a:rPr lang="ja-JP" altLang="en-US" b="1" i="1">
                                    <a:latin typeface="Cambria Math" panose="02040503050406030204" pitchFamily="18" charset="0"/>
                                  </a:rPr>
                                  <m:t>𝝁</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m:t>
                            </m:r>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ja-JP" altLang="en-US" b="1" i="1">
                                    <a:latin typeface="Cambria Math" panose="02040503050406030204" pitchFamily="18" charset="0"/>
                                  </a:rPr>
                                  <m:t>𝝁</m:t>
                                </m:r>
                              </m:e>
                              <m:sub>
                                <m:r>
                                  <a:rPr lang="en-US" altLang="ja-JP" i="1">
                                    <a:latin typeface="Cambria Math" panose="02040503050406030204" pitchFamily="18" charset="0"/>
                                  </a:rPr>
                                  <m:t>𝑖</m:t>
                                </m:r>
                              </m:sub>
                            </m:sSub>
                            <m:r>
                              <a:rPr lang="en-US" altLang="ja-JP" i="1">
                                <a:latin typeface="Cambria Math" panose="02040503050406030204" pitchFamily="18" charset="0"/>
                              </a:rPr>
                              <m:t>(0))&gt;</m:t>
                            </m:r>
                          </m:e>
                        </m:nary>
                        <m:r>
                          <a:rPr lang="en-US" altLang="ja-JP" i="1">
                            <a:latin typeface="Cambria Math" panose="02040503050406030204" pitchFamily="18" charset="0"/>
                          </a:rPr>
                          <m:t>+</m:t>
                        </m:r>
                        <m:nary>
                          <m:naryPr>
                            <m:chr m:val="∑"/>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𝑖</m:t>
                            </m:r>
                            <m:r>
                              <a:rPr lang="en-US" altLang="ja-JP" b="0" i="1" smtClean="0">
                                <a:latin typeface="Cambria Math" panose="02040503050406030204" pitchFamily="18" charset="0"/>
                              </a:rPr>
                              <m:t>&lt;</m:t>
                            </m:r>
                            <m:r>
                              <a:rPr lang="en-US" altLang="ja-JP" i="1">
                                <a:latin typeface="Cambria Math" panose="02040503050406030204" pitchFamily="18" charset="0"/>
                              </a:rPr>
                              <m:t>𝑗</m:t>
                            </m:r>
                          </m:sub>
                          <m:sup>
                            <m:r>
                              <a:rPr lang="en-US" altLang="ja-JP" i="1">
                                <a:latin typeface="Cambria Math" panose="02040503050406030204" pitchFamily="18" charset="0"/>
                              </a:rPr>
                              <m:t>𝑁</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&lt;</m:t>
                                </m:r>
                                <m:r>
                                  <a:rPr lang="ja-JP" altLang="en-US" b="1" i="1">
                                    <a:latin typeface="Cambria Math" panose="02040503050406030204" pitchFamily="18" charset="0"/>
                                  </a:rPr>
                                  <m:t>𝝁</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0</m:t>
                            </m:r>
                            <m:r>
                              <a:rPr lang="en-US" altLang="ja-JP" i="1">
                                <a:latin typeface="Cambria Math" panose="02040503050406030204" pitchFamily="18" charset="0"/>
                              </a:rPr>
                              <m:t>)</m:t>
                            </m:r>
                            <m:r>
                              <a:rPr lang="ja-JP" altLang="en-US" i="1">
                                <a:latin typeface="Cambria Math" panose="02040503050406030204" pitchFamily="18" charset="0"/>
                              </a:rPr>
                              <m:t>・</m:t>
                            </m:r>
                            <m:sSub>
                              <m:sSubPr>
                                <m:ctrlPr>
                                  <a:rPr lang="en-US" altLang="ja-JP" i="1">
                                    <a:latin typeface="Cambria Math" panose="02040503050406030204" pitchFamily="18" charset="0"/>
                                  </a:rPr>
                                </m:ctrlPr>
                              </m:sSubPr>
                              <m:e>
                                <m:r>
                                  <a:rPr lang="ja-JP" altLang="en-US" b="1" i="1">
                                    <a:latin typeface="Cambria Math" panose="02040503050406030204" pitchFamily="18" charset="0"/>
                                  </a:rPr>
                                  <m:t>𝝁</m:t>
                                </m:r>
                              </m:e>
                              <m:sub>
                                <m:r>
                                  <a:rPr lang="en-US" altLang="ja-JP" i="1">
                                    <a:latin typeface="Cambria Math" panose="02040503050406030204" pitchFamily="18" charset="0"/>
                                  </a:rPr>
                                  <m:t>𝑗</m:t>
                                </m:r>
                              </m:sub>
                            </m:sSub>
                            <m:r>
                              <a:rPr lang="en-US" altLang="ja-JP" i="1">
                                <a:latin typeface="Cambria Math" panose="02040503050406030204" pitchFamily="18" charset="0"/>
                              </a:rPr>
                              <m:t>(0))&gt;</m:t>
                            </m:r>
                          </m:e>
                        </m:nary>
                      </m:den>
                    </m:f>
                  </m:oMath>
                </a14:m>
                <a:r>
                  <a:rPr kumimoji="1" lang="en-US" altLang="ja-JP" dirty="0"/>
                  <a:t>  (</a:t>
                </a:r>
                <a:r>
                  <a:rPr kumimoji="1" lang="en-US" altLang="ja-JP" dirty="0" err="1"/>
                  <a:t>i</a:t>
                </a:r>
                <a:r>
                  <a:rPr kumimoji="1" lang="en-US" altLang="ja-JP" dirty="0"/>
                  <a:t>=1,2…N,</a:t>
                </a:r>
                <a:r>
                  <a:rPr kumimoji="1" lang="ja-JP" altLang="en-US" dirty="0"/>
                  <a:t>　</a:t>
                </a:r>
                <a:r>
                  <a:rPr kumimoji="1" lang="en-US" altLang="ja-JP" dirty="0"/>
                  <a:t>j=1,2…N)</a:t>
                </a:r>
              </a:p>
              <a:p>
                <a:pPr marL="0" indent="0">
                  <a:buNone/>
                </a:pPr>
                <a:r>
                  <a:rPr lang="ja-JP" altLang="en-US" dirty="0"/>
                  <a:t>このとき</a:t>
                </a:r>
                <a:endParaRPr kumimoji="1" lang="en-US" altLang="ja-JP" dirty="0"/>
              </a:p>
              <a:p>
                <a:pPr marL="0" indent="0" algn="ctr">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limLow>
                            <m:limLowPr>
                              <m:ctrlPr>
                                <a:rPr kumimoji="1" lang="en-US" altLang="ja-JP" i="1" smtClean="0">
                                  <a:latin typeface="Cambria Math" panose="02040503050406030204" pitchFamily="18" charset="0"/>
                                </a:rPr>
                              </m:ctrlPr>
                            </m:limLowPr>
                            <m:e>
                              <m:r>
                                <m:rPr>
                                  <m:sty m:val="p"/>
                                </m:rPr>
                                <a:rPr kumimoji="1" lang="en-US" altLang="ja-JP" i="0" smtClean="0">
                                  <a:latin typeface="Cambria Math" panose="02040503050406030204" pitchFamily="18" charset="0"/>
                                </a:rPr>
                                <m:t>lim</m:t>
                              </m:r>
                            </m:e>
                            <m:lim>
                              <m:r>
                                <m:rPr>
                                  <m:sty m:val="p"/>
                                </m:rPr>
                                <a:rPr kumimoji="1" lang="en-US" altLang="ja-JP" b="0" i="0" smtClean="0">
                                  <a:latin typeface="Cambria Math" panose="02040503050406030204" pitchFamily="18" charset="0"/>
                                </a:rPr>
                                <m:t>t</m:t>
                              </m:r>
                              <m:r>
                                <a:rPr kumimoji="1" lang="en-US" altLang="ja-JP" b="0" i="0" smtClean="0">
                                  <a:latin typeface="Cambria Math" panose="02040503050406030204" pitchFamily="18" charset="0"/>
                                </a:rPr>
                                <m:t>=0</m:t>
                              </m:r>
                            </m:lim>
                          </m:limLow>
                        </m:fName>
                        <m:e>
                          <m:r>
                            <m:rPr>
                              <m:sty m:val="p"/>
                            </m:rPr>
                            <a:rPr lang="en-US" altLang="ja-JP" i="0" dirty="0">
                              <a:latin typeface="Cambria Math" panose="02040503050406030204" pitchFamily="18" charset="0"/>
                            </a:rPr>
                            <m:t>φ</m:t>
                          </m:r>
                          <m:r>
                            <a:rPr lang="en-US" altLang="ja-JP" i="0" dirty="0">
                              <a:latin typeface="Cambria Math" panose="02040503050406030204" pitchFamily="18" charset="0"/>
                            </a:rPr>
                            <m:t>(</m:t>
                          </m:r>
                          <m:r>
                            <m:rPr>
                              <m:sty m:val="p"/>
                            </m:rPr>
                            <a:rPr lang="en-US" altLang="ja-JP" i="0" dirty="0">
                              <a:latin typeface="Cambria Math" panose="02040503050406030204" pitchFamily="18" charset="0"/>
                            </a:rPr>
                            <m:t>t</m:t>
                          </m:r>
                          <m:r>
                            <a:rPr lang="en-US" altLang="ja-JP" i="0" dirty="0">
                              <a:latin typeface="Cambria Math" panose="02040503050406030204" pitchFamily="18" charset="0"/>
                            </a:rPr>
                            <m:t>)</m:t>
                          </m:r>
                        </m:e>
                      </m:func>
                      <m:r>
                        <a:rPr kumimoji="1" lang="en-US" altLang="ja-JP" b="0" i="0" smtClean="0">
                          <a:latin typeface="Cambria Math" panose="02040503050406030204" pitchFamily="18" charset="0"/>
                        </a:rPr>
                        <m:t>=1,</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i="0">
                                  <a:latin typeface="Cambria Math" panose="02040503050406030204" pitchFamily="18" charset="0"/>
                                </a:rPr>
                                <m:t>lim</m:t>
                              </m:r>
                            </m:e>
                            <m:lim>
                              <m:r>
                                <m:rPr>
                                  <m:sty m:val="p"/>
                                </m:rPr>
                                <a:rPr lang="en-US" altLang="ja-JP" i="0">
                                  <a:latin typeface="Cambria Math" panose="02040503050406030204" pitchFamily="18" charset="0"/>
                                </a:rPr>
                                <m:t>t</m:t>
                              </m:r>
                              <m:r>
                                <a:rPr lang="en-US" altLang="ja-JP" i="0">
                                  <a:latin typeface="Cambria Math" panose="02040503050406030204" pitchFamily="18" charset="0"/>
                                </a:rPr>
                                <m:t>=∞</m:t>
                              </m:r>
                            </m:lim>
                          </m:limLow>
                        </m:fName>
                        <m:e>
                          <m:r>
                            <m:rPr>
                              <m:sty m:val="p"/>
                            </m:rPr>
                            <a:rPr lang="en-US" altLang="ja-JP" i="0" dirty="0">
                              <a:latin typeface="Cambria Math" panose="02040503050406030204" pitchFamily="18" charset="0"/>
                            </a:rPr>
                            <m:t>φ</m:t>
                          </m:r>
                          <m:r>
                            <a:rPr lang="en-US" altLang="ja-JP" i="0" dirty="0">
                              <a:latin typeface="Cambria Math" panose="02040503050406030204" pitchFamily="18" charset="0"/>
                            </a:rPr>
                            <m:t>(</m:t>
                          </m:r>
                          <m:r>
                            <m:rPr>
                              <m:sty m:val="p"/>
                            </m:rPr>
                            <a:rPr lang="en-US" altLang="ja-JP" i="0" dirty="0">
                              <a:latin typeface="Cambria Math" panose="02040503050406030204" pitchFamily="18" charset="0"/>
                            </a:rPr>
                            <m:t>t</m:t>
                          </m:r>
                          <m:r>
                            <a:rPr lang="en-US" altLang="ja-JP" i="0" dirty="0">
                              <a:latin typeface="Cambria Math" panose="02040503050406030204" pitchFamily="18" charset="0"/>
                            </a:rPr>
                            <m:t>)</m:t>
                          </m:r>
                        </m:e>
                      </m:func>
                      <m:r>
                        <a:rPr lang="en-US" altLang="ja-JP" i="0">
                          <a:latin typeface="Cambria Math" panose="02040503050406030204" pitchFamily="18" charset="0"/>
                        </a:rPr>
                        <m:t>=</m:t>
                      </m:r>
                      <m:r>
                        <a:rPr lang="en-US" altLang="ja-JP" b="0" i="0" smtClean="0">
                          <a:latin typeface="Cambria Math" panose="02040503050406030204" pitchFamily="18" charset="0"/>
                        </a:rPr>
                        <m:t>0</m:t>
                      </m:r>
                    </m:oMath>
                  </m:oMathPara>
                </a14:m>
                <a:endParaRPr kumimoji="1" lang="en-US" altLang="ja-JP" dirty="0"/>
              </a:p>
              <a:p>
                <a:pPr marL="0" indent="0">
                  <a:buNone/>
                </a:pPr>
                <a:r>
                  <a:rPr kumimoji="1" lang="ja-JP" altLang="en-US" dirty="0"/>
                  <a:t>デバイ型誘電体ならば、</a:t>
                </a:r>
                <a:r>
                  <a:rPr lang="ja-JP" altLang="en-US" dirty="0"/>
                  <a:t>緩和時間を</a:t>
                </a:r>
                <a14:m>
                  <m:oMath xmlns:m="http://schemas.openxmlformats.org/officeDocument/2006/math">
                    <m:r>
                      <a:rPr lang="ja-JP" altLang="en-US" i="1">
                        <a:latin typeface="Cambria Math" panose="02040503050406030204" pitchFamily="18" charset="0"/>
                      </a:rPr>
                      <m:t>𝜏</m:t>
                    </m:r>
                  </m:oMath>
                </a14:m>
                <a:r>
                  <a:rPr lang="ja-JP" altLang="en-US" dirty="0"/>
                  <a:t>とおくと</a:t>
                </a:r>
                <a:endParaRPr kumimoji="1" lang="en-US" altLang="ja-JP" dirty="0"/>
              </a:p>
              <a:p>
                <a:pPr marL="0" indent="0" algn="ctr">
                  <a:buNone/>
                </a:pPr>
                <a14:m>
                  <m:oMath xmlns:m="http://schemas.openxmlformats.org/officeDocument/2006/math">
                    <m:r>
                      <m:rPr>
                        <m:sty m:val="p"/>
                      </m:rPr>
                      <a:rPr lang="en-US" altLang="ja-JP" i="1" dirty="0" smtClean="0">
                        <a:latin typeface="Cambria Math" panose="02040503050406030204" pitchFamily="18" charset="0"/>
                      </a:rPr>
                      <m:t>φ</m:t>
                    </m:r>
                    <m:d>
                      <m:dPr>
                        <m:ctrlPr>
                          <a:rPr lang="en-US" altLang="ja-JP" i="1" dirty="0">
                            <a:latin typeface="Cambria Math" panose="02040503050406030204" pitchFamily="18" charset="0"/>
                          </a:rPr>
                        </m:ctrlPr>
                      </m:dPr>
                      <m:e>
                        <m:r>
                          <a:rPr lang="en-US" altLang="ja-JP" i="1" dirty="0">
                            <a:latin typeface="Cambria Math" panose="02040503050406030204" pitchFamily="18" charset="0"/>
                          </a:rPr>
                          <m:t>𝑡</m:t>
                        </m:r>
                      </m:e>
                    </m:d>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𝑒𝑥𝑝</m:t>
                    </m:r>
                    <m:r>
                      <a:rPr lang="en-US" altLang="ja-JP" b="0" i="1" dirty="0" smtClean="0">
                        <a:latin typeface="Cambria Math" panose="02040503050406030204" pitchFamily="18" charset="0"/>
                      </a:rPr>
                      <m:t>(−</m:t>
                    </m:r>
                    <m:r>
                      <a:rPr lang="en-US" altLang="ja-JP" b="0" i="1" dirty="0" smtClean="0">
                        <a:latin typeface="Cambria Math" panose="02040503050406030204" pitchFamily="18" charset="0"/>
                      </a:rPr>
                      <m:t>𝑡</m:t>
                    </m:r>
                    <m:r>
                      <a:rPr lang="en-US" altLang="ja-JP" b="0" i="1" dirty="0" smtClean="0">
                        <a:latin typeface="Cambria Math" panose="02040503050406030204" pitchFamily="18" charset="0"/>
                      </a:rPr>
                      <m:t>/</m:t>
                    </m:r>
                  </m:oMath>
                </a14:m>
                <a:r>
                  <a:rPr lang="el-GR" altLang="ja-JP" dirty="0">
                    <a:ea typeface="Cambria Math" panose="02040503050406030204" pitchFamily="18" charset="0"/>
                  </a:rPr>
                  <a:t> </a:t>
                </a:r>
                <a14:m>
                  <m:oMath xmlns:m="http://schemas.openxmlformats.org/officeDocument/2006/math">
                    <m:r>
                      <m:rPr>
                        <m:sty m:val="p"/>
                      </m:rPr>
                      <a:rPr lang="el-GR" altLang="ja-JP" i="1">
                        <a:latin typeface="Cambria Math" panose="02040503050406030204" pitchFamily="18" charset="0"/>
                        <a:ea typeface="Cambria Math" panose="02040503050406030204" pitchFamily="18" charset="0"/>
                      </a:rPr>
                      <m:t>τ</m:t>
                    </m:r>
                  </m:oMath>
                </a14:m>
                <a:r>
                  <a:rPr kumimoji="1" lang="en-US" altLang="ja-JP" dirty="0"/>
                  <a:t>)</a:t>
                </a:r>
              </a:p>
              <a:p>
                <a:pPr marL="0" indent="0">
                  <a:buNone/>
                </a:pPr>
                <a:r>
                  <a:rPr lang="ja-JP" altLang="en-US" dirty="0"/>
                  <a:t>双極子モーメント間の相関関数は単一指数関数の減衰関数になるはず</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88993F28-6E1E-4AB0-AABA-D7456409B16C}"/>
                  </a:ext>
                </a:extLst>
              </p:cNvPr>
              <p:cNvSpPr>
                <a:spLocks noGrp="1" noRot="1" noChangeAspect="1" noMove="1" noResize="1" noEditPoints="1" noAdjustHandles="1" noChangeArrowheads="1" noChangeShapeType="1" noTextEdit="1"/>
              </p:cNvSpPr>
              <p:nvPr>
                <p:ph idx="1"/>
              </p:nvPr>
            </p:nvSpPr>
            <p:spPr>
              <a:xfrm>
                <a:off x="209550" y="1690688"/>
                <a:ext cx="11772899" cy="4629901"/>
              </a:xfrm>
              <a:blipFill>
                <a:blip r:embed="rId3"/>
                <a:stretch>
                  <a:fillRect l="-1035" t="-2237" r="-362" b="-2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44185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7D7A3D-9157-4DED-9FF6-3813CEE0069C}"/>
              </a:ext>
            </a:extLst>
          </p:cNvPr>
          <p:cNvSpPr>
            <a:spLocks noGrp="1"/>
          </p:cNvSpPr>
          <p:nvPr>
            <p:ph type="title"/>
          </p:nvPr>
        </p:nvSpPr>
        <p:spPr/>
        <p:txBody>
          <a:bodyPr/>
          <a:lstStyle/>
          <a:p>
            <a:pPr algn="ctr"/>
            <a:r>
              <a:rPr lang="ja-JP" altLang="en-US" dirty="0"/>
              <a:t>双極子モーメント</a:t>
            </a:r>
            <a:endParaRPr kumimoji="1" lang="ja-JP" altLang="en-US" dirty="0"/>
          </a:p>
        </p:txBody>
      </p:sp>
      <p:pic>
        <p:nvPicPr>
          <p:cNvPr id="4" name="コンテンツ プレースホルダー 3">
            <a:extLst>
              <a:ext uri="{FF2B5EF4-FFF2-40B4-BE49-F238E27FC236}">
                <a16:creationId xmlns:a16="http://schemas.microsoft.com/office/drawing/2014/main" id="{998525D8-A308-4005-B7B6-662D368DD50A}"/>
              </a:ext>
            </a:extLst>
          </p:cNvPr>
          <p:cNvPicPr>
            <a:picLocks noGrp="1" noChangeAspect="1"/>
          </p:cNvPicPr>
          <p:nvPr>
            <p:ph idx="1"/>
          </p:nvPr>
        </p:nvPicPr>
        <p:blipFill rotWithShape="1">
          <a:blip r:embed="rId3"/>
          <a:srcRect t="18173"/>
          <a:stretch/>
        </p:blipFill>
        <p:spPr>
          <a:xfrm>
            <a:off x="1421576" y="3428706"/>
            <a:ext cx="2447925" cy="2525267"/>
          </a:xfrm>
          <a:prstGeom prst="rect">
            <a:avLst/>
          </a:prstGeom>
        </p:spPr>
      </p:pic>
      <p:sp>
        <p:nvSpPr>
          <p:cNvPr id="5" name="テキスト ボックス 4">
            <a:extLst>
              <a:ext uri="{FF2B5EF4-FFF2-40B4-BE49-F238E27FC236}">
                <a16:creationId xmlns:a16="http://schemas.microsoft.com/office/drawing/2014/main" id="{1CC9683C-0DA3-4DC9-A544-93082B59AC57}"/>
              </a:ext>
            </a:extLst>
          </p:cNvPr>
          <p:cNvSpPr txBox="1"/>
          <p:nvPr/>
        </p:nvSpPr>
        <p:spPr>
          <a:xfrm>
            <a:off x="1612900" y="1692276"/>
            <a:ext cx="8547100" cy="461665"/>
          </a:xfrm>
          <a:prstGeom prst="rect">
            <a:avLst/>
          </a:prstGeom>
          <a:noFill/>
        </p:spPr>
        <p:txBody>
          <a:bodyPr wrap="square" rtlCol="0">
            <a:spAutoFit/>
          </a:bodyPr>
          <a:lstStyle/>
          <a:p>
            <a:r>
              <a:rPr kumimoji="1" lang="ja-JP" altLang="en-US" sz="2400" dirty="0"/>
              <a:t>電荷分布の偏りを定量的に表す。電荷密度</a:t>
            </a:r>
            <a:r>
              <a:rPr kumimoji="1" lang="en-US" altLang="ja-JP" sz="2400" dirty="0"/>
              <a:t>σ</a:t>
            </a:r>
            <a:r>
              <a:rPr kumimoji="1" lang="ja-JP" altLang="en-US" sz="2400" dirty="0"/>
              <a:t>から求められる。</a:t>
            </a:r>
          </a:p>
        </p:txBody>
      </p:sp>
      <mc:AlternateContent xmlns:mc="http://schemas.openxmlformats.org/markup-compatibility/2006">
        <mc:Choice xmlns:a14="http://schemas.microsoft.com/office/drawing/2010/main" Requires="a14">
          <p:sp>
            <p:nvSpPr>
              <p:cNvPr id="6" name="テキスト ボックス 5">
                <a:extLst>
                  <a:ext uri="{FF2B5EF4-FFF2-40B4-BE49-F238E27FC236}">
                    <a16:creationId xmlns:a16="http://schemas.microsoft.com/office/drawing/2014/main" id="{9C89E9FF-0F2F-4221-885F-E66E6CD888F0}"/>
                  </a:ext>
                </a:extLst>
              </p:cNvPr>
              <p:cNvSpPr txBox="1"/>
              <p:nvPr/>
            </p:nvSpPr>
            <p:spPr>
              <a:xfrm>
                <a:off x="4819080" y="2890044"/>
                <a:ext cx="6108700" cy="3212546"/>
              </a:xfrm>
              <a:prstGeom prst="rect">
                <a:avLst/>
              </a:prstGeom>
              <a:noFill/>
            </p:spPr>
            <p:txBody>
              <a:bodyPr wrap="square" rtlCol="0">
                <a:spAutoFit/>
              </a:bodyPr>
              <a:lstStyle/>
              <a:p>
                <a:r>
                  <a:rPr lang="ja-JP" altLang="en-US" sz="2800" dirty="0"/>
                  <a:t>双極子モーメント</a:t>
                </a:r>
                <a:r>
                  <a:rPr lang="en-US" altLang="ja-JP" sz="2800" dirty="0"/>
                  <a:t>μ</a:t>
                </a:r>
              </a:p>
              <a:p>
                <a:endParaRPr lang="en-US" altLang="ja-JP" sz="2800" dirty="0"/>
              </a:p>
              <a:p>
                <a:pPr algn="ctr"/>
                <a:r>
                  <a:rPr lang="en-US" altLang="ja-JP" sz="2800" b="1" dirty="0"/>
                  <a:t>μ</a:t>
                </a:r>
                <a:r>
                  <a:rPr lang="en-US" altLang="ja-JP" sz="2800" dirty="0"/>
                  <a:t>=Σ</a:t>
                </a:r>
                <a14:m>
                  <m:oMath xmlns:m="http://schemas.openxmlformats.org/officeDocument/2006/math">
                    <m:sSub>
                      <m:sSubPr>
                        <m:ctrlPr>
                          <a:rPr lang="en-US" altLang="ja-JP" sz="2800" i="1" smtClean="0">
                            <a:latin typeface="Cambria Math" panose="02040503050406030204" pitchFamily="18" charset="0"/>
                          </a:rPr>
                        </m:ctrlPr>
                      </m:sSubPr>
                      <m:e>
                        <m:r>
                          <m:rPr>
                            <m:sty m:val="p"/>
                          </m:rPr>
                          <a:rPr lang="en-US" altLang="ja-JP" sz="2800" i="0">
                            <a:latin typeface="Cambria Math" panose="02040503050406030204" pitchFamily="18" charset="0"/>
                          </a:rPr>
                          <m:t>σ</m:t>
                        </m:r>
                      </m:e>
                      <m:sub>
                        <m:r>
                          <m:rPr>
                            <m:sty m:val="p"/>
                          </m:rPr>
                          <a:rPr lang="en-US" altLang="ja-JP" sz="2800" b="0" i="0" smtClean="0">
                            <a:latin typeface="Cambria Math" panose="02040503050406030204" pitchFamily="18" charset="0"/>
                          </a:rPr>
                          <m:t>i</m:t>
                        </m:r>
                      </m:sub>
                    </m:sSub>
                    <m:sSub>
                      <m:sSubPr>
                        <m:ctrlPr>
                          <a:rPr lang="en-US" altLang="ja-JP" sz="2800" i="1" smtClean="0">
                            <a:latin typeface="Cambria Math" panose="02040503050406030204" pitchFamily="18" charset="0"/>
                          </a:rPr>
                        </m:ctrlPr>
                      </m:sSubPr>
                      <m:e>
                        <m:r>
                          <a:rPr lang="en-US" altLang="ja-JP" sz="2800" b="1" i="0" smtClean="0">
                            <a:latin typeface="Cambria Math" panose="02040503050406030204" pitchFamily="18" charset="0"/>
                          </a:rPr>
                          <m:t>𝐫</m:t>
                        </m:r>
                      </m:e>
                      <m:sub>
                        <m:r>
                          <m:rPr>
                            <m:sty m:val="p"/>
                          </m:rPr>
                          <a:rPr lang="en-US" altLang="ja-JP" sz="2800" b="0" i="0" smtClean="0">
                            <a:latin typeface="Cambria Math" panose="02040503050406030204" pitchFamily="18" charset="0"/>
                          </a:rPr>
                          <m:t>i</m:t>
                        </m:r>
                      </m:sub>
                    </m:sSub>
                  </m:oMath>
                </a14:m>
                <a:endParaRPr kumimoji="1" lang="en-US" altLang="ja-JP" sz="2800" dirty="0"/>
              </a:p>
              <a:p>
                <a:pPr algn="ctr"/>
                <a:endParaRPr lang="en-US" altLang="ja-JP" sz="2800" dirty="0"/>
              </a:p>
              <a:p>
                <a:r>
                  <a:rPr kumimoji="1" lang="en-US" altLang="ja-JP" sz="2800" dirty="0"/>
                  <a:t>SI</a:t>
                </a:r>
                <a:r>
                  <a:rPr kumimoji="1" lang="ja-JP" altLang="en-US" sz="2800" dirty="0"/>
                  <a:t>単位系では値が小さい</a:t>
                </a:r>
                <a:endParaRPr kumimoji="1" lang="en-US" altLang="ja-JP" sz="2800" dirty="0"/>
              </a:p>
              <a:p>
                <a:endParaRPr lang="en-US" altLang="ja-JP" sz="2800" dirty="0"/>
              </a:p>
              <a:p>
                <a:r>
                  <a:rPr kumimoji="1" lang="ja-JP" altLang="en-US" sz="2800" dirty="0"/>
                  <a:t>１</a:t>
                </a:r>
                <a:r>
                  <a:rPr kumimoji="1" lang="en-US" altLang="ja-JP" sz="2800" dirty="0"/>
                  <a:t>D</a:t>
                </a:r>
                <a:r>
                  <a:rPr lang="en-US" altLang="ja-JP" sz="2800" dirty="0"/>
                  <a:t>(</a:t>
                </a:r>
                <a:r>
                  <a:rPr lang="en-US" altLang="ja-JP" sz="2800" dirty="0" err="1"/>
                  <a:t>deby</a:t>
                </a:r>
                <a:r>
                  <a:rPr lang="en-US" altLang="ja-JP" sz="2800" dirty="0"/>
                  <a:t>)=3.33564</a:t>
                </a:r>
                <a14:m>
                  <m:oMath xmlns:m="http://schemas.openxmlformats.org/officeDocument/2006/math">
                    <m:r>
                      <a:rPr lang="en-US" altLang="ja-JP" sz="2800" i="1" smtClean="0">
                        <a:latin typeface="Cambria Math" panose="02040503050406030204" pitchFamily="18" charset="0"/>
                        <a:ea typeface="Cambria Math" panose="02040503050406030204" pitchFamily="18" charset="0"/>
                      </a:rPr>
                      <m:t>×</m:t>
                    </m:r>
                    <m:sSup>
                      <m:sSupPr>
                        <m:ctrlPr>
                          <a:rPr lang="en-US" altLang="ja-JP" sz="2800" i="1" smtClean="0">
                            <a:latin typeface="Cambria Math" panose="02040503050406030204" pitchFamily="18" charset="0"/>
                          </a:rPr>
                        </m:ctrlPr>
                      </m:sSupPr>
                      <m:e>
                        <m:r>
                          <a:rPr lang="en-US" altLang="ja-JP" sz="2800" b="0" i="1" smtClean="0">
                            <a:latin typeface="Cambria Math" panose="02040503050406030204" pitchFamily="18" charset="0"/>
                          </a:rPr>
                          <m:t>10</m:t>
                        </m:r>
                      </m:e>
                      <m:sup>
                        <m:r>
                          <a:rPr lang="en-US" altLang="ja-JP" sz="2800" b="0" i="1" smtClean="0">
                            <a:latin typeface="Cambria Math" panose="02040503050406030204" pitchFamily="18" charset="0"/>
                          </a:rPr>
                          <m:t>−30</m:t>
                        </m:r>
                      </m:sup>
                    </m:sSup>
                  </m:oMath>
                </a14:m>
                <a:r>
                  <a:rPr kumimoji="1" lang="en-US" altLang="ja-JP" sz="2800" dirty="0"/>
                  <a:t>C</a:t>
                </a:r>
                <a:r>
                  <a:rPr kumimoji="1" lang="ja-JP" altLang="en-US" sz="2800" dirty="0"/>
                  <a:t>・</a:t>
                </a:r>
                <a:r>
                  <a:rPr kumimoji="1" lang="en-US" altLang="ja-JP" sz="2800" dirty="0"/>
                  <a:t>m</a:t>
                </a:r>
                <a:endParaRPr kumimoji="1" lang="ja-JP" altLang="en-US" sz="2800" dirty="0"/>
              </a:p>
            </p:txBody>
          </p:sp>
        </mc:Choice>
        <mc:Fallback>
          <p:sp>
            <p:nvSpPr>
              <p:cNvPr id="6" name="テキスト ボックス 5">
                <a:extLst>
                  <a:ext uri="{FF2B5EF4-FFF2-40B4-BE49-F238E27FC236}">
                    <a16:creationId xmlns:a16="http://schemas.microsoft.com/office/drawing/2014/main" id="{9C89E9FF-0F2F-4221-885F-E66E6CD888F0}"/>
                  </a:ext>
                </a:extLst>
              </p:cNvPr>
              <p:cNvSpPr txBox="1">
                <a:spLocks noRot="1" noChangeAspect="1" noMove="1" noResize="1" noEditPoints="1" noAdjustHandles="1" noChangeArrowheads="1" noChangeShapeType="1" noTextEdit="1"/>
              </p:cNvSpPr>
              <p:nvPr/>
            </p:nvSpPr>
            <p:spPr>
              <a:xfrm>
                <a:off x="4819080" y="2890044"/>
                <a:ext cx="6108700" cy="3212546"/>
              </a:xfrm>
              <a:prstGeom prst="rect">
                <a:avLst/>
              </a:prstGeom>
              <a:blipFill>
                <a:blip r:embed="rId4"/>
                <a:stretch>
                  <a:fillRect l="-2096" t="-1708" b="-1328"/>
                </a:stretch>
              </a:blipFill>
            </p:spPr>
            <p:txBody>
              <a:bodyPr/>
              <a:lstStyle/>
              <a:p>
                <a:r>
                  <a:rPr lang="ja-JP" altLang="en-US">
                    <a:noFill/>
                  </a:rPr>
                  <a:t> </a:t>
                </a:r>
              </a:p>
            </p:txBody>
          </p:sp>
        </mc:Fallback>
      </mc:AlternateContent>
      <p:sp>
        <p:nvSpPr>
          <p:cNvPr id="3" name="正方形/長方形 2">
            <a:extLst>
              <a:ext uri="{FF2B5EF4-FFF2-40B4-BE49-F238E27FC236}">
                <a16:creationId xmlns:a16="http://schemas.microsoft.com/office/drawing/2014/main" id="{0EF37B8B-596E-4BC9-BBE0-D0BAEFB8B850}"/>
              </a:ext>
            </a:extLst>
          </p:cNvPr>
          <p:cNvSpPr/>
          <p:nvPr/>
        </p:nvSpPr>
        <p:spPr>
          <a:xfrm>
            <a:off x="386283" y="6123543"/>
            <a:ext cx="6856364" cy="369332"/>
          </a:xfrm>
          <a:prstGeom prst="rect">
            <a:avLst/>
          </a:prstGeom>
        </p:spPr>
        <p:txBody>
          <a:bodyPr wrap="none">
            <a:spAutoFit/>
          </a:bodyPr>
          <a:lstStyle/>
          <a:p>
            <a:r>
              <a:rPr lang="en-US" altLang="ja-JP" dirty="0">
                <a:hlinkClick r:id="rId5"/>
              </a:rPr>
              <a:t>http://pc-chem-basics.blog.jp/archives/1266369.html</a:t>
            </a:r>
            <a:r>
              <a:rPr lang="ja-JP" altLang="en-US" dirty="0"/>
              <a:t>より引用</a:t>
            </a:r>
          </a:p>
        </p:txBody>
      </p:sp>
      <p:sp>
        <p:nvSpPr>
          <p:cNvPr id="8" name="正方形/長方形 7">
            <a:extLst>
              <a:ext uri="{FF2B5EF4-FFF2-40B4-BE49-F238E27FC236}">
                <a16:creationId xmlns:a16="http://schemas.microsoft.com/office/drawing/2014/main" id="{13666082-A27A-4EB1-8669-35091DFE9B96}"/>
              </a:ext>
            </a:extLst>
          </p:cNvPr>
          <p:cNvSpPr/>
          <p:nvPr/>
        </p:nvSpPr>
        <p:spPr>
          <a:xfrm rot="2206130">
            <a:off x="1487807" y="3815891"/>
            <a:ext cx="564626" cy="934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AAFD4433-B365-4DB3-8C0C-99299FCBCF45}"/>
              </a:ext>
            </a:extLst>
          </p:cNvPr>
          <p:cNvSpPr/>
          <p:nvPr/>
        </p:nvSpPr>
        <p:spPr>
          <a:xfrm rot="2065585">
            <a:off x="1627125" y="3926307"/>
            <a:ext cx="393561" cy="8490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8DABCF24-259F-4A0D-98ED-9F33835533B0}"/>
              </a:ext>
            </a:extLst>
          </p:cNvPr>
          <p:cNvSpPr/>
          <p:nvPr/>
        </p:nvSpPr>
        <p:spPr>
          <a:xfrm rot="19477948">
            <a:off x="3109803" y="3952869"/>
            <a:ext cx="522515" cy="795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DB06D679-99AC-496A-8807-632A9AEFB66A}"/>
              </a:ext>
            </a:extLst>
          </p:cNvPr>
          <p:cNvSpPr/>
          <p:nvPr/>
        </p:nvSpPr>
        <p:spPr>
          <a:xfrm rot="19388355">
            <a:off x="3087954" y="3966516"/>
            <a:ext cx="393561" cy="849086"/>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2BC5B41E-5EB0-42A2-A301-F25D0C75AF38}"/>
              </a:ext>
            </a:extLst>
          </p:cNvPr>
          <p:cNvSpPr txBox="1"/>
          <p:nvPr/>
        </p:nvSpPr>
        <p:spPr>
          <a:xfrm>
            <a:off x="1264220" y="2696457"/>
            <a:ext cx="2740221" cy="954107"/>
          </a:xfrm>
          <a:prstGeom prst="rect">
            <a:avLst/>
          </a:prstGeom>
          <a:solidFill>
            <a:schemeClr val="bg1"/>
          </a:solidFill>
        </p:spPr>
        <p:txBody>
          <a:bodyPr wrap="square" rtlCol="0">
            <a:spAutoFit/>
          </a:bodyPr>
          <a:lstStyle/>
          <a:p>
            <a:r>
              <a:rPr kumimoji="1" lang="en-US" altLang="ja-JP" sz="2800" dirty="0"/>
              <a:t>Dipole moment of water</a:t>
            </a:r>
            <a:r>
              <a:rPr lang="en-US" altLang="ja-JP" sz="2800" dirty="0"/>
              <a:t> </a:t>
            </a:r>
            <a:endParaRPr kumimoji="1" lang="ja-JP" altLang="en-US" sz="2800" dirty="0"/>
          </a:p>
        </p:txBody>
      </p:sp>
    </p:spTree>
    <p:extLst>
      <p:ext uri="{BB962C8B-B14F-4D97-AF65-F5344CB8AC3E}">
        <p14:creationId xmlns:p14="http://schemas.microsoft.com/office/powerpoint/2010/main" val="111576945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3047</TotalTime>
  <Words>1522</Words>
  <Application>Microsoft Office PowerPoint</Application>
  <PresentationFormat>ワイド画面</PresentationFormat>
  <Paragraphs>275</Paragraphs>
  <Slides>31</Slides>
  <Notes>15</Notes>
  <HiddenSlides>5</HiddenSlides>
  <MMClips>1</MMClips>
  <ScaleCrop>false</ScaleCrop>
  <HeadingPairs>
    <vt:vector size="8" baseType="variant">
      <vt:variant>
        <vt:lpstr>使用されているフォント</vt:lpstr>
      </vt:variant>
      <vt:variant>
        <vt:i4>4</vt:i4>
      </vt:variant>
      <vt:variant>
        <vt:lpstr>テーマ</vt:lpstr>
      </vt:variant>
      <vt:variant>
        <vt:i4>1</vt:i4>
      </vt:variant>
      <vt:variant>
        <vt:lpstr>埋め込まれた OLE サーバー</vt:lpstr>
      </vt:variant>
      <vt:variant>
        <vt:i4>2</vt:i4>
      </vt:variant>
      <vt:variant>
        <vt:lpstr>スライド タイトル</vt:lpstr>
      </vt:variant>
      <vt:variant>
        <vt:i4>31</vt:i4>
      </vt:variant>
    </vt:vector>
  </HeadingPairs>
  <TitlesOfParts>
    <vt:vector size="38" baseType="lpstr">
      <vt:lpstr>游ゴシック</vt:lpstr>
      <vt:lpstr>游ゴシック Light</vt:lpstr>
      <vt:lpstr>Arial</vt:lpstr>
      <vt:lpstr>Cambria Math</vt:lpstr>
      <vt:lpstr>Office テーマ</vt:lpstr>
      <vt:lpstr>Graph</vt:lpstr>
      <vt:lpstr>Worksheet</vt:lpstr>
      <vt:lpstr>分子動力学法による 誘電緩和曲線の再現</vt:lpstr>
      <vt:lpstr>分子動力学（molecular dynamics）法とは</vt:lpstr>
      <vt:lpstr>運動方程式を数値的に解く</vt:lpstr>
      <vt:lpstr>PowerPoint プレゼンテーション</vt:lpstr>
      <vt:lpstr>表面効果</vt:lpstr>
      <vt:lpstr>周期境界条件</vt:lpstr>
      <vt:lpstr>誘電緩和曲線の求め方</vt:lpstr>
      <vt:lpstr>双極子相関の求め方</vt:lpstr>
      <vt:lpstr>双極子モーメント</vt:lpstr>
      <vt:lpstr>Evaluation of Dielectric Behavior by Time Domain Spectroscopy.より</vt:lpstr>
      <vt:lpstr>PowerPoint プレゼンテーション</vt:lpstr>
      <vt:lpstr>PowerPoint プレゼンテーション</vt:lpstr>
      <vt:lpstr>目的</vt:lpstr>
      <vt:lpstr>実験方法</vt:lpstr>
      <vt:lpstr>実験手順</vt:lpstr>
      <vt:lpstr>CHARMM （Chemistry Harvard Macromolecular Mechanics）</vt:lpstr>
      <vt:lpstr>シミュレーション条件</vt:lpstr>
      <vt:lpstr>ＭＤ結果</vt:lpstr>
      <vt:lpstr>VMD結果</vt:lpstr>
      <vt:lpstr>双極子モーメントの減衰関数</vt:lpstr>
      <vt:lpstr>得られた曲線</vt:lpstr>
      <vt:lpstr>PowerPoint プレゼンテーション</vt:lpstr>
      <vt:lpstr>結果及び考察</vt:lpstr>
      <vt:lpstr>今回の問題点を特定し、緩和曲線を得られるようにした後、以下のように発展させていく。</vt:lpstr>
      <vt:lpstr>参考文献</vt:lpstr>
      <vt:lpstr>PowerPoint プレゼンテーション</vt:lpstr>
      <vt:lpstr>ポテンシャル関数（力場）</vt:lpstr>
      <vt:lpstr>ポテンシャル関数（力場）</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ＭＤ 誘電緩和曲線</dc:title>
  <dc:creator>doublex3210@outlook.jp</dc:creator>
  <cp:lastModifiedBy>doublex3210@outlook.jp</cp:lastModifiedBy>
  <cp:revision>102</cp:revision>
  <dcterms:created xsi:type="dcterms:W3CDTF">2019-06-26T06:05:08Z</dcterms:created>
  <dcterms:modified xsi:type="dcterms:W3CDTF">2019-08-28T00:05:25Z</dcterms:modified>
</cp:coreProperties>
</file>